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256" r:id="rId5"/>
    <p:sldId id="259" r:id="rId6"/>
    <p:sldId id="258" r:id="rId7"/>
    <p:sldId id="269" r:id="rId8"/>
    <p:sldId id="260" r:id="rId9"/>
    <p:sldId id="261" r:id="rId10"/>
    <p:sldId id="268" r:id="rId11"/>
    <p:sldId id="271" r:id="rId12"/>
    <p:sldId id="286" r:id="rId13"/>
    <p:sldId id="277" r:id="rId14"/>
    <p:sldId id="279" r:id="rId15"/>
    <p:sldId id="281" r:id="rId16"/>
    <p:sldId id="282" r:id="rId17"/>
    <p:sldId id="280" r:id="rId18"/>
    <p:sldId id="274" r:id="rId19"/>
    <p:sldId id="275" r:id="rId20"/>
    <p:sldId id="283" r:id="rId21"/>
    <p:sldId id="276" r:id="rId22"/>
    <p:sldId id="264" r:id="rId23"/>
    <p:sldId id="284" r:id="rId24"/>
    <p:sldId id="278" r:id="rId25"/>
    <p:sldId id="263" r:id="rId26"/>
    <p:sldId id="262" r:id="rId27"/>
    <p:sldId id="265" r:id="rId28"/>
    <p:sldId id="266" r:id="rId29"/>
    <p:sldId id="267" r:id="rId30"/>
    <p:sldId id="285" r:id="rId31"/>
    <p:sldId id="273" r:id="rId32"/>
    <p:sldId id="272" r:id="rId33"/>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6EE65A-900A-4FEF-B659-A8EF5C579B1E}" v="30" dt="2026-10-01T15:00:37.634"/>
    <p1510:client id="{8BB864C2-4E12-4BDF-B49E-1B8DF6081DC9}" v="30" dt="2026-10-01T14:57:08.1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Brandeis" userId="7da3b2e1-e79b-48cf-a1c8-a68b4f73fa7e" providerId="ADAL" clId="{B4442CC6-3734-4726-8552-3CCBE561F887}"/>
    <pc:docChg chg="undo custSel addSld modSld sldOrd">
      <pc:chgData name="Dan Brandeis" userId="7da3b2e1-e79b-48cf-a1c8-a68b4f73fa7e" providerId="ADAL" clId="{B4442CC6-3734-4726-8552-3CCBE561F887}" dt="2026-10-01T15:00:37.634" v="829" actId="255"/>
      <pc:docMkLst>
        <pc:docMk/>
      </pc:docMkLst>
      <pc:sldChg chg="modSp mod modNotesTx">
        <pc:chgData name="Dan Brandeis" userId="7da3b2e1-e79b-48cf-a1c8-a68b4f73fa7e" providerId="ADAL" clId="{B4442CC6-3734-4726-8552-3CCBE561F887}" dt="2026-09-30T23:20:00.410" v="803" actId="27636"/>
        <pc:sldMkLst>
          <pc:docMk/>
          <pc:sldMk cId="2845185334" sldId="270"/>
        </pc:sldMkLst>
        <pc:spChg chg="mod">
          <ac:chgData name="Dan Brandeis" userId="7da3b2e1-e79b-48cf-a1c8-a68b4f73fa7e" providerId="ADAL" clId="{B4442CC6-3734-4726-8552-3CCBE561F887}" dt="2026-09-30T23:18:19.530" v="780" actId="1076"/>
          <ac:spMkLst>
            <pc:docMk/>
            <pc:sldMk cId="2845185334" sldId="270"/>
            <ac:spMk id="2" creationId="{28754EDA-9A83-A7EC-348B-0D814EA64BAC}"/>
          </ac:spMkLst>
        </pc:spChg>
        <pc:spChg chg="mod">
          <ac:chgData name="Dan Brandeis" userId="7da3b2e1-e79b-48cf-a1c8-a68b4f73fa7e" providerId="ADAL" clId="{B4442CC6-3734-4726-8552-3CCBE561F887}" dt="2026-09-30T23:20:00.410" v="803" actId="27636"/>
          <ac:spMkLst>
            <pc:docMk/>
            <pc:sldMk cId="2845185334" sldId="270"/>
            <ac:spMk id="3" creationId="{DF5EF08B-4877-BFE3-D06E-FCD62B03E74A}"/>
          </ac:spMkLst>
        </pc:spChg>
      </pc:sldChg>
      <pc:sldChg chg="modSp add mod">
        <pc:chgData name="Dan Brandeis" userId="7da3b2e1-e79b-48cf-a1c8-a68b4f73fa7e" providerId="ADAL" clId="{B4442CC6-3734-4726-8552-3CCBE561F887}" dt="2026-10-01T15:00:37.634" v="829" actId="255"/>
        <pc:sldMkLst>
          <pc:docMk/>
          <pc:sldMk cId="1668956878" sldId="286"/>
        </pc:sldMkLst>
        <pc:spChg chg="mod">
          <ac:chgData name="Dan Brandeis" userId="7da3b2e1-e79b-48cf-a1c8-a68b4f73fa7e" providerId="ADAL" clId="{B4442CC6-3734-4726-8552-3CCBE561F887}" dt="2026-10-01T15:00:23.495" v="827" actId="27636"/>
          <ac:spMkLst>
            <pc:docMk/>
            <pc:sldMk cId="1668956878" sldId="286"/>
            <ac:spMk id="2" creationId="{61ED6035-3DEF-1BB5-2195-011283D0BCFC}"/>
          </ac:spMkLst>
        </pc:spChg>
        <pc:spChg chg="mod">
          <ac:chgData name="Dan Brandeis" userId="7da3b2e1-e79b-48cf-a1c8-a68b4f73fa7e" providerId="ADAL" clId="{B4442CC6-3734-4726-8552-3CCBE561F887}" dt="2026-10-01T15:00:37.634" v="829" actId="255"/>
          <ac:spMkLst>
            <pc:docMk/>
            <pc:sldMk cId="1668956878" sldId="286"/>
            <ac:spMk id="3" creationId="{40436D3C-C822-39E3-7C7D-5232274B8195}"/>
          </ac:spMkLst>
        </pc:spChg>
      </pc:sldChg>
    </pc:docChg>
  </pc:docChgLst>
  <pc:docChgLst>
    <pc:chgData name="Liz Garrison" userId="5640573c-93bd-4fdd-9bac-b37a0f273793" providerId="ADAL" clId="{AE12B18A-CE81-4EF8-92A5-A29210A15DE3}"/>
    <pc:docChg chg="custSel delSld modSld">
      <pc:chgData name="Liz Garrison" userId="5640573c-93bd-4fdd-9bac-b37a0f273793" providerId="ADAL" clId="{AE12B18A-CE81-4EF8-92A5-A29210A15DE3}" dt="2026-10-01T14:57:08.198" v="121" actId="2696"/>
      <pc:docMkLst>
        <pc:docMk/>
      </pc:docMkLst>
      <pc:sldChg chg="modSp del mod">
        <pc:chgData name="Liz Garrison" userId="5640573c-93bd-4fdd-9bac-b37a0f273793" providerId="ADAL" clId="{AE12B18A-CE81-4EF8-92A5-A29210A15DE3}" dt="2026-10-01T14:57:08.198" v="121" actId="2696"/>
        <pc:sldMkLst>
          <pc:docMk/>
          <pc:sldMk cId="2845185334" sldId="270"/>
        </pc:sldMkLst>
        <pc:spChg chg="mod">
          <ac:chgData name="Liz Garrison" userId="5640573c-93bd-4fdd-9bac-b37a0f273793" providerId="ADAL" clId="{AE12B18A-CE81-4EF8-92A5-A29210A15DE3}" dt="2026-10-01T14:50:56.173" v="32" actId="6549"/>
          <ac:spMkLst>
            <pc:docMk/>
            <pc:sldMk cId="2845185334" sldId="270"/>
            <ac:spMk id="2" creationId="{28754EDA-9A83-A7EC-348B-0D814EA64BAC}"/>
          </ac:spMkLst>
        </pc:spChg>
      </pc:sldChg>
      <pc:sldChg chg="modSp mod">
        <pc:chgData name="Liz Garrison" userId="5640573c-93bd-4fdd-9bac-b37a0f273793" providerId="ADAL" clId="{AE12B18A-CE81-4EF8-92A5-A29210A15DE3}" dt="2026-10-01T14:50:20.678" v="0" actId="1076"/>
        <pc:sldMkLst>
          <pc:docMk/>
          <pc:sldMk cId="294911390" sldId="277"/>
        </pc:sldMkLst>
        <pc:spChg chg="mod">
          <ac:chgData name="Liz Garrison" userId="5640573c-93bd-4fdd-9bac-b37a0f273793" providerId="ADAL" clId="{AE12B18A-CE81-4EF8-92A5-A29210A15DE3}" dt="2026-10-01T14:50:20.678" v="0" actId="1076"/>
          <ac:spMkLst>
            <pc:docMk/>
            <pc:sldMk cId="294911390" sldId="277"/>
            <ac:spMk id="3" creationId="{3ACCEF11-13DB-ED96-9155-38DC78C07017}"/>
          </ac:spMkLst>
        </pc:spChg>
      </pc:sldChg>
      <pc:sldChg chg="modSp mod">
        <pc:chgData name="Liz Garrison" userId="5640573c-93bd-4fdd-9bac-b37a0f273793" providerId="ADAL" clId="{AE12B18A-CE81-4EF8-92A5-A29210A15DE3}" dt="2026-10-01T14:52:28.887" v="120" actId="20577"/>
        <pc:sldMkLst>
          <pc:docMk/>
          <pc:sldMk cId="1668956878" sldId="286"/>
        </pc:sldMkLst>
        <pc:spChg chg="mod">
          <ac:chgData name="Liz Garrison" userId="5640573c-93bd-4fdd-9bac-b37a0f273793" providerId="ADAL" clId="{AE12B18A-CE81-4EF8-92A5-A29210A15DE3}" dt="2026-10-01T14:50:44.977" v="12" actId="20577"/>
          <ac:spMkLst>
            <pc:docMk/>
            <pc:sldMk cId="1668956878" sldId="286"/>
            <ac:spMk id="2" creationId="{61ED6035-3DEF-1BB5-2195-011283D0BCFC}"/>
          </ac:spMkLst>
        </pc:spChg>
        <pc:spChg chg="mod">
          <ac:chgData name="Liz Garrison" userId="5640573c-93bd-4fdd-9bac-b37a0f273793" providerId="ADAL" clId="{AE12B18A-CE81-4EF8-92A5-A29210A15DE3}" dt="2026-10-01T14:52:28.887" v="120" actId="20577"/>
          <ac:spMkLst>
            <pc:docMk/>
            <pc:sldMk cId="1668956878" sldId="286"/>
            <ac:spMk id="3" creationId="{40436D3C-C822-39E3-7C7D-5232274B819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12_4386AE24.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a:t>Types of Funds as of 6/30/2026</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Sheet2!$E$21</c:f>
              <c:strCache>
                <c:ptCount val="1"/>
                <c:pt idx="0">
                  <c:v>Balance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745-42B5-8859-87C05E4BC93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745-42B5-8859-87C05E4BC93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745-42B5-8859-87C05E4BC93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745-42B5-8859-87C05E4BC93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745-42B5-8859-87C05E4BC931}"/>
              </c:ext>
            </c:extLst>
          </c:dPt>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mn-lt"/>
                      <a:ea typeface="+mn-ea"/>
                      <a:cs typeface="+mn-cs"/>
                    </a:defRPr>
                  </a:pPr>
                  <a:endParaRPr lang="en-US"/>
                </a:p>
              </c:txPr>
              <c:dLblPos val="bestFit"/>
              <c:showLegendKey val="0"/>
              <c:showVal val="1"/>
              <c:showCatName val="1"/>
              <c:showSerName val="0"/>
              <c:showPercent val="1"/>
              <c:showBubbleSize val="0"/>
              <c:extLst>
                <c:ext xmlns:c16="http://schemas.microsoft.com/office/drawing/2014/chart" uri="{C3380CC4-5D6E-409C-BE32-E72D297353CC}">
                  <c16:uniqueId val="{00000001-8745-42B5-8859-87C05E4BC931}"/>
                </c:ext>
              </c:extLst>
            </c:dLbl>
            <c:dLbl>
              <c:idx val="1"/>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FFFF"/>
                      </a:solidFill>
                      <a:latin typeface="+mn-lt"/>
                      <a:ea typeface="+mn-ea"/>
                      <a:cs typeface="+mn-cs"/>
                    </a:defRPr>
                  </a:pPr>
                  <a:endParaRPr lang="en-US"/>
                </a:p>
              </c:txPr>
              <c:dLblPos val="bestFit"/>
              <c:showLegendKey val="0"/>
              <c:showVal val="1"/>
              <c:showCatName val="1"/>
              <c:showSerName val="0"/>
              <c:showPercent val="1"/>
              <c:showBubbleSize val="0"/>
              <c:extLst>
                <c:ext xmlns:c16="http://schemas.microsoft.com/office/drawing/2014/chart" uri="{C3380CC4-5D6E-409C-BE32-E72D297353CC}">
                  <c16:uniqueId val="{00000003-8745-42B5-8859-87C05E4BC931}"/>
                </c:ext>
              </c:extLst>
            </c:dLbl>
            <c:dLbl>
              <c:idx val="2"/>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FFFF"/>
                      </a:solidFill>
                      <a:latin typeface="+mn-lt"/>
                      <a:ea typeface="+mn-ea"/>
                      <a:cs typeface="+mn-cs"/>
                    </a:defRPr>
                  </a:pPr>
                  <a:endParaRPr lang="en-US"/>
                </a:p>
              </c:txPr>
              <c:dLblPos val="bestFit"/>
              <c:showLegendKey val="0"/>
              <c:showVal val="1"/>
              <c:showCatName val="1"/>
              <c:showSerName val="0"/>
              <c:showPercent val="1"/>
              <c:showBubbleSize val="0"/>
              <c:extLst>
                <c:ext xmlns:c16="http://schemas.microsoft.com/office/drawing/2014/chart" uri="{C3380CC4-5D6E-409C-BE32-E72D297353CC}">
                  <c16:uniqueId val="{00000005-8745-42B5-8859-87C05E4BC931}"/>
                </c:ext>
              </c:extLst>
            </c:dLbl>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FFFF"/>
                      </a:solidFill>
                      <a:latin typeface="+mn-lt"/>
                      <a:ea typeface="+mn-ea"/>
                      <a:cs typeface="+mn-cs"/>
                    </a:defRPr>
                  </a:pPr>
                  <a:endParaRPr lang="en-US"/>
                </a:p>
              </c:txPr>
              <c:dLblPos val="bestFit"/>
              <c:showLegendKey val="0"/>
              <c:showVal val="1"/>
              <c:showCatName val="1"/>
              <c:showSerName val="0"/>
              <c:showPercent val="1"/>
              <c:showBubbleSize val="0"/>
              <c:extLst>
                <c:ext xmlns:c16="http://schemas.microsoft.com/office/drawing/2014/chart" uri="{C3380CC4-5D6E-409C-BE32-E72D297353CC}">
                  <c16:uniqueId val="{00000007-8745-42B5-8859-87C05E4BC931}"/>
                </c:ext>
              </c:extLst>
            </c:dLbl>
            <c:dLbl>
              <c:idx val="4"/>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0000"/>
                      </a:solidFill>
                      <a:latin typeface="+mn-lt"/>
                      <a:ea typeface="+mn-ea"/>
                      <a:cs typeface="+mn-cs"/>
                    </a:defRPr>
                  </a:pPr>
                  <a:endParaRPr lang="en-US"/>
                </a:p>
              </c:txPr>
              <c:dLblPos val="bestFit"/>
              <c:showLegendKey val="0"/>
              <c:showVal val="1"/>
              <c:showCatName val="1"/>
              <c:showSerName val="0"/>
              <c:showPercent val="1"/>
              <c:showBubbleSize val="0"/>
              <c:extLst>
                <c:ext xmlns:c16="http://schemas.microsoft.com/office/drawing/2014/chart" uri="{C3380CC4-5D6E-409C-BE32-E72D297353CC}">
                  <c16:uniqueId val="{00000009-8745-42B5-8859-87C05E4BC93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Sheet2!$D$22:$D$26</c:f>
              <c:strCache>
                <c:ptCount val="5"/>
                <c:pt idx="0">
                  <c:v>Genesis Fund</c:v>
                </c:pt>
                <c:pt idx="1">
                  <c:v>Agency</c:v>
                </c:pt>
                <c:pt idx="2">
                  <c:v>Donor Advised Funds</c:v>
                </c:pt>
                <c:pt idx="3">
                  <c:v>Endowments</c:v>
                </c:pt>
                <c:pt idx="4">
                  <c:v>Trusts</c:v>
                </c:pt>
              </c:strCache>
            </c:strRef>
          </c:cat>
          <c:val>
            <c:numRef>
              <c:f>Sheet2!$E$22:$E$26</c:f>
              <c:numCache>
                <c:formatCode>"$"#,##0.00</c:formatCode>
                <c:ptCount val="5"/>
                <c:pt idx="0">
                  <c:v>3336115.07</c:v>
                </c:pt>
                <c:pt idx="1">
                  <c:v>25779080.390000001</c:v>
                </c:pt>
                <c:pt idx="2">
                  <c:v>13296497.789999999</c:v>
                </c:pt>
                <c:pt idx="3">
                  <c:v>23694682</c:v>
                </c:pt>
                <c:pt idx="4">
                  <c:v>3575145.56</c:v>
                </c:pt>
              </c:numCache>
            </c:numRef>
          </c:val>
          <c:extLst>
            <c:ext xmlns:c16="http://schemas.microsoft.com/office/drawing/2014/chart" uri="{C3380CC4-5D6E-409C-BE32-E72D297353CC}">
              <c16:uniqueId val="{0000000A-8745-42B5-8859-87C05E4BC931}"/>
            </c:ext>
          </c:extLst>
        </c:ser>
        <c:dLbls>
          <c:showLegendKey val="0"/>
          <c:showVal val="0"/>
          <c:showCatName val="0"/>
          <c:showSerName val="0"/>
          <c:showPercent val="0"/>
          <c:showBubbleSize val="0"/>
          <c:showLeaderLines val="1"/>
        </c:dLbls>
        <c:firstSliceAng val="0"/>
      </c:pieChart>
      <c:spPr>
        <a:solidFill>
          <a:srgbClr val="FFFFFF"/>
        </a:solidFill>
        <a:ln>
          <a:noFill/>
        </a:ln>
        <a:effectLst/>
      </c:spPr>
    </c:plotArea>
    <c:plotVisOnly val="0"/>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7D3070-750E-7E8F-4D88-A56D0FA1A8F4}"/>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D79FE99-FD59-3781-717B-8C31C42F5D77}"/>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9993E9BE-17E0-4311-8923-D9FF95BDA426}" type="datetimeFigureOut">
              <a:rPr lang="en-US" smtClean="0"/>
              <a:t>10/1/2026</a:t>
            </a:fld>
            <a:endParaRPr lang="en-US"/>
          </a:p>
        </p:txBody>
      </p:sp>
      <p:sp>
        <p:nvSpPr>
          <p:cNvPr id="4" name="Footer Placeholder 3">
            <a:extLst>
              <a:ext uri="{FF2B5EF4-FFF2-40B4-BE49-F238E27FC236}">
                <a16:creationId xmlns:a16="http://schemas.microsoft.com/office/drawing/2014/main" id="{197E6EE8-0FDB-ADA0-0B54-CEE60EFF1543}"/>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904DAB-C603-2AD0-3365-FFE125B56C67}"/>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6EAB51DC-7E4C-4E58-8CB8-7B23A51CD951}" type="slidenum">
              <a:rPr lang="en-US" smtClean="0"/>
              <a:t>‹#›</a:t>
            </a:fld>
            <a:endParaRPr lang="en-US"/>
          </a:p>
        </p:txBody>
      </p:sp>
    </p:spTree>
    <p:extLst>
      <p:ext uri="{BB962C8B-B14F-4D97-AF65-F5344CB8AC3E}">
        <p14:creationId xmlns:p14="http://schemas.microsoft.com/office/powerpoint/2010/main" val="545930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4D95B132-F771-43E7-B31B-DFDDBB17ED3A}" type="datetimeFigureOut">
              <a:rPr lang="en-US" smtClean="0"/>
              <a:t>10/1/2026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194EB804-A8E0-4FDB-A10D-AD136339BA46}" type="slidenum">
              <a:rPr lang="en-US" smtClean="0"/>
              <a:t>‹#›</a:t>
            </a:fld>
            <a:endParaRPr lang="en-US"/>
          </a:p>
        </p:txBody>
      </p:sp>
    </p:spTree>
    <p:extLst>
      <p:ext uri="{BB962C8B-B14F-4D97-AF65-F5344CB8AC3E}">
        <p14:creationId xmlns:p14="http://schemas.microsoft.com/office/powerpoint/2010/main" val="747399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ROSANN</a:t>
            </a:r>
          </a:p>
        </p:txBody>
      </p:sp>
      <p:sp>
        <p:nvSpPr>
          <p:cNvPr id="4" name="Slide Number Placeholder 3"/>
          <p:cNvSpPr>
            <a:spLocks noGrp="1"/>
          </p:cNvSpPr>
          <p:nvPr>
            <p:ph type="sldNum" sz="quarter" idx="5"/>
          </p:nvPr>
        </p:nvSpPr>
        <p:spPr/>
        <p:txBody>
          <a:bodyPr/>
          <a:lstStyle/>
          <a:p>
            <a:fld id="{194EB804-A8E0-4FDB-A10D-AD136339BA46}" type="slidenum">
              <a:rPr lang="en-US" smtClean="0"/>
              <a:t>1</a:t>
            </a:fld>
            <a:endParaRPr lang="en-US"/>
          </a:p>
        </p:txBody>
      </p:sp>
    </p:spTree>
    <p:extLst>
      <p:ext uri="{BB962C8B-B14F-4D97-AF65-F5344CB8AC3E}">
        <p14:creationId xmlns:p14="http://schemas.microsoft.com/office/powerpoint/2010/main" val="302657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ROSANN</a:t>
            </a:r>
          </a:p>
        </p:txBody>
      </p:sp>
      <p:sp>
        <p:nvSpPr>
          <p:cNvPr id="4" name="Slide Number Placeholder 3"/>
          <p:cNvSpPr>
            <a:spLocks noGrp="1"/>
          </p:cNvSpPr>
          <p:nvPr>
            <p:ph type="sldNum" sz="quarter" idx="5"/>
          </p:nvPr>
        </p:nvSpPr>
        <p:spPr/>
        <p:txBody>
          <a:bodyPr/>
          <a:lstStyle/>
          <a:p>
            <a:fld id="{194EB804-A8E0-4FDB-A10D-AD136339BA46}" type="slidenum">
              <a:rPr lang="en-US" smtClean="0"/>
              <a:t>2</a:t>
            </a:fld>
            <a:endParaRPr lang="en-US"/>
          </a:p>
        </p:txBody>
      </p:sp>
    </p:spTree>
    <p:extLst>
      <p:ext uri="{BB962C8B-B14F-4D97-AF65-F5344CB8AC3E}">
        <p14:creationId xmlns:p14="http://schemas.microsoft.com/office/powerpoint/2010/main" val="2683468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ROSANN</a:t>
            </a:r>
          </a:p>
        </p:txBody>
      </p:sp>
      <p:sp>
        <p:nvSpPr>
          <p:cNvPr id="4" name="Slide Number Placeholder 3"/>
          <p:cNvSpPr>
            <a:spLocks noGrp="1"/>
          </p:cNvSpPr>
          <p:nvPr>
            <p:ph type="sldNum" sz="quarter" idx="5"/>
          </p:nvPr>
        </p:nvSpPr>
        <p:spPr/>
        <p:txBody>
          <a:bodyPr/>
          <a:lstStyle/>
          <a:p>
            <a:fld id="{194EB804-A8E0-4FDB-A10D-AD136339BA46}" type="slidenum">
              <a:rPr lang="en-US" smtClean="0"/>
              <a:t>3</a:t>
            </a:fld>
            <a:endParaRPr lang="en-US"/>
          </a:p>
        </p:txBody>
      </p:sp>
    </p:spTree>
    <p:extLst>
      <p:ext uri="{BB962C8B-B14F-4D97-AF65-F5344CB8AC3E}">
        <p14:creationId xmlns:p14="http://schemas.microsoft.com/office/powerpoint/2010/main" val="3084763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ROSANN</a:t>
            </a:r>
          </a:p>
        </p:txBody>
      </p:sp>
      <p:sp>
        <p:nvSpPr>
          <p:cNvPr id="4" name="Slide Number Placeholder 3"/>
          <p:cNvSpPr>
            <a:spLocks noGrp="1"/>
          </p:cNvSpPr>
          <p:nvPr>
            <p:ph type="sldNum" sz="quarter" idx="5"/>
          </p:nvPr>
        </p:nvSpPr>
        <p:spPr/>
        <p:txBody>
          <a:bodyPr/>
          <a:lstStyle/>
          <a:p>
            <a:fld id="{194EB804-A8E0-4FDB-A10D-AD136339BA46}" type="slidenum">
              <a:rPr lang="en-US" smtClean="0"/>
              <a:t>4</a:t>
            </a:fld>
            <a:endParaRPr lang="en-US"/>
          </a:p>
        </p:txBody>
      </p:sp>
    </p:spTree>
    <p:extLst>
      <p:ext uri="{BB962C8B-B14F-4D97-AF65-F5344CB8AC3E}">
        <p14:creationId xmlns:p14="http://schemas.microsoft.com/office/powerpoint/2010/main" val="3122200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ROSANN</a:t>
            </a:r>
          </a:p>
        </p:txBody>
      </p:sp>
      <p:sp>
        <p:nvSpPr>
          <p:cNvPr id="4" name="Slide Number Placeholder 3"/>
          <p:cNvSpPr>
            <a:spLocks noGrp="1"/>
          </p:cNvSpPr>
          <p:nvPr>
            <p:ph type="sldNum" sz="quarter" idx="5"/>
          </p:nvPr>
        </p:nvSpPr>
        <p:spPr/>
        <p:txBody>
          <a:bodyPr/>
          <a:lstStyle/>
          <a:p>
            <a:fld id="{194EB804-A8E0-4FDB-A10D-AD136339BA46}" type="slidenum">
              <a:rPr lang="en-US" smtClean="0"/>
              <a:t>5</a:t>
            </a:fld>
            <a:endParaRPr lang="en-US"/>
          </a:p>
        </p:txBody>
      </p:sp>
    </p:spTree>
    <p:extLst>
      <p:ext uri="{BB962C8B-B14F-4D97-AF65-F5344CB8AC3E}">
        <p14:creationId xmlns:p14="http://schemas.microsoft.com/office/powerpoint/2010/main" val="4047802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4EB804-A8E0-4FDB-A10D-AD136339BA46}" type="slidenum">
              <a:rPr lang="en-US" smtClean="0"/>
              <a:t>6</a:t>
            </a:fld>
            <a:endParaRPr lang="en-US"/>
          </a:p>
        </p:txBody>
      </p:sp>
    </p:spTree>
    <p:extLst>
      <p:ext uri="{BB962C8B-B14F-4D97-AF65-F5344CB8AC3E}">
        <p14:creationId xmlns:p14="http://schemas.microsoft.com/office/powerpoint/2010/main" val="2912103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a:t>
            </a:r>
          </a:p>
        </p:txBody>
      </p:sp>
      <p:sp>
        <p:nvSpPr>
          <p:cNvPr id="4" name="Slide Number Placeholder 3"/>
          <p:cNvSpPr>
            <a:spLocks noGrp="1"/>
          </p:cNvSpPr>
          <p:nvPr>
            <p:ph type="sldNum" sz="quarter" idx="5"/>
          </p:nvPr>
        </p:nvSpPr>
        <p:spPr/>
        <p:txBody>
          <a:bodyPr/>
          <a:lstStyle/>
          <a:p>
            <a:fld id="{194EB804-A8E0-4FDB-A10D-AD136339BA46}" type="slidenum">
              <a:rPr lang="en-US" smtClean="0"/>
              <a:t>7</a:t>
            </a:fld>
            <a:endParaRPr lang="en-US"/>
          </a:p>
        </p:txBody>
      </p:sp>
    </p:spTree>
    <p:extLst>
      <p:ext uri="{BB962C8B-B14F-4D97-AF65-F5344CB8AC3E}">
        <p14:creationId xmlns:p14="http://schemas.microsoft.com/office/powerpoint/2010/main" val="209779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a:t>
            </a:r>
          </a:p>
        </p:txBody>
      </p:sp>
      <p:sp>
        <p:nvSpPr>
          <p:cNvPr id="4" name="Slide Number Placeholder 3"/>
          <p:cNvSpPr>
            <a:spLocks noGrp="1"/>
          </p:cNvSpPr>
          <p:nvPr>
            <p:ph type="sldNum" sz="quarter" idx="5"/>
          </p:nvPr>
        </p:nvSpPr>
        <p:spPr/>
        <p:txBody>
          <a:bodyPr/>
          <a:lstStyle/>
          <a:p>
            <a:fld id="{194EB804-A8E0-4FDB-A10D-AD136339BA46}" type="slidenum">
              <a:rPr lang="en-US" smtClean="0"/>
              <a:t>8</a:t>
            </a:fld>
            <a:endParaRPr lang="en-US"/>
          </a:p>
        </p:txBody>
      </p:sp>
    </p:spTree>
    <p:extLst>
      <p:ext uri="{BB962C8B-B14F-4D97-AF65-F5344CB8AC3E}">
        <p14:creationId xmlns:p14="http://schemas.microsoft.com/office/powerpoint/2010/main" val="1743531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C5F17-6B42-0519-C009-27A816D22F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6BBD6-5DC3-35EF-66DE-3730EFA058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5E4B5-CD10-F62D-D684-9E98B0B5E3D4}"/>
              </a:ext>
            </a:extLst>
          </p:cNvPr>
          <p:cNvSpPr>
            <a:spLocks noGrp="1"/>
          </p:cNvSpPr>
          <p:nvPr>
            <p:ph type="body" idx="1"/>
          </p:nvPr>
        </p:nvSpPr>
        <p:spPr/>
        <p:txBody>
          <a:bodyPr/>
          <a:lstStyle/>
          <a:p>
            <a:pPr marL="0" marR="0">
              <a:lnSpc>
                <a:spcPct val="107000"/>
              </a:lnSpc>
              <a:spcBef>
                <a:spcPts val="1800"/>
              </a:spcBef>
              <a:spcAft>
                <a:spcPts val="400"/>
              </a:spcAft>
              <a:buNone/>
            </a:pPr>
            <a:r>
              <a:rPr lang="en-US" sz="2400" b="1" kern="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rPr>
              <a:t>DAN</a:t>
            </a:r>
          </a:p>
          <a:p>
            <a:pPr marL="0" marR="0">
              <a:lnSpc>
                <a:spcPct val="107000"/>
              </a:lnSpc>
              <a:spcBef>
                <a:spcPts val="1800"/>
              </a:spcBef>
              <a:spcAft>
                <a:spcPts val="400"/>
              </a:spcAft>
              <a:buNone/>
            </a:pPr>
            <a:r>
              <a:rPr lang="en-US" sz="2400" b="1" kern="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rPr>
              <a:t>Staff Responsibilities</a:t>
            </a:r>
            <a:endParaRPr lang="en-US" sz="2400" b="1" kern="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800"/>
              </a:spcBef>
              <a:spcAft>
                <a:spcPts val="400"/>
              </a:spcAft>
              <a:buNone/>
            </a:pPr>
            <a:r>
              <a:rPr lang="en-US" sz="1800" b="1">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rPr>
              <a:t>Liz Garrison—Executive Assistant</a:t>
            </a:r>
            <a:endParaRPr lang="en-US" sz="1800" b="1">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Aft>
                <a:spcPts val="800"/>
              </a:spcAft>
              <a:buNone/>
            </a:pPr>
            <a:r>
              <a:rPr lang="en-US" sz="1200">
                <a:effectLst/>
                <a:latin typeface="Calibri" panose="020F0502020204030204" pitchFamily="34" charset="0"/>
                <a:ea typeface="Calibri" panose="020F0502020204030204" pitchFamily="34" charset="0"/>
                <a:cs typeface="Times New Roman" panose="02020603050405020304" pitchFamily="18" charset="0"/>
              </a:rPr>
              <a:t>Liz Garrison is responsible for office projects and administration, including coordinating day-to-day operational needs and supporting efficient office workflow. She staffs the Grants Committee, manages the organization’s database, maintains Dan’s calendar, and processes distributions from donor-advised funds, endowment funds, and agency funds. Liz also handles certain deposits and supports other administrative functions as needed.</a:t>
            </a:r>
          </a:p>
          <a:p>
            <a:pPr marL="0" marR="0">
              <a:lnSpc>
                <a:spcPct val="107000"/>
              </a:lnSpc>
              <a:spcBef>
                <a:spcPts val="800"/>
              </a:spcBef>
              <a:spcAft>
                <a:spcPts val="400"/>
              </a:spcAft>
              <a:buNone/>
            </a:pPr>
            <a:r>
              <a:rPr lang="en-US" sz="1800" b="1">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rPr>
              <a:t>Tami Powell--CFO</a:t>
            </a:r>
            <a:endParaRPr lang="en-US" sz="1800" b="1">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Aft>
                <a:spcPts val="800"/>
              </a:spcAft>
              <a:buNone/>
            </a:pPr>
            <a:r>
              <a:rPr lang="en-US" sz="1200">
                <a:effectLst/>
                <a:latin typeface="Calibri" panose="020F0502020204030204" pitchFamily="34" charset="0"/>
                <a:ea typeface="Calibri" panose="020F0502020204030204" pitchFamily="34" charset="0"/>
                <a:cs typeface="Times New Roman" panose="02020603050405020304" pitchFamily="18" charset="0"/>
              </a:rPr>
              <a:t>Tami Powell serves as Chief Financial Officer and is responsible for all accounting functions, including preparing audit materials and overseeing the production of the Form 990 tax return. She prepares the organization’s budget and financial reports, manages approvals for financial transactions in the system, oversees risk management, and is responsible for administering the Virginia tax credit program.</a:t>
            </a:r>
          </a:p>
          <a:p>
            <a:pPr marL="0" marR="0">
              <a:lnSpc>
                <a:spcPct val="107000"/>
              </a:lnSpc>
              <a:spcBef>
                <a:spcPts val="800"/>
              </a:spcBef>
              <a:spcAft>
                <a:spcPts val="400"/>
              </a:spcAft>
              <a:buNone/>
            </a:pPr>
            <a:r>
              <a:rPr lang="en-US" sz="1800" b="1">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Lauren Plotkin—Legacy Program Director</a:t>
            </a:r>
          </a:p>
          <a:p>
            <a:pPr marL="0" marR="0">
              <a:lnSpc>
                <a:spcPct val="107000"/>
              </a:lnSpc>
              <a:spcAft>
                <a:spcPts val="800"/>
              </a:spcAft>
              <a:buNone/>
            </a:pPr>
            <a:r>
              <a:rPr lang="en-US" sz="1200">
                <a:effectLst/>
                <a:latin typeface="Calibri" panose="020F0502020204030204" pitchFamily="34" charset="0"/>
                <a:ea typeface="Calibri" panose="020F0502020204030204" pitchFamily="34" charset="0"/>
                <a:cs typeface="Times New Roman" panose="02020603050405020304" pitchFamily="18" charset="0"/>
              </a:rPr>
              <a:t>Lauren Plotkin serves as Legacy Program Director. In this capacity, she manages the Grinspoon Life &amp; Legacy program, which currently partners with seven agencies and synagogues in Richmond. She works to ensure partner compliance with Life &amp; Legacy program requirements and collaborates with lay leadership to determine appropriate goals and incentives that help partners achieve maximum success.</a:t>
            </a:r>
          </a:p>
          <a:p>
            <a:pPr marL="0" marR="0">
              <a:lnSpc>
                <a:spcPct val="107000"/>
              </a:lnSpc>
              <a:spcBef>
                <a:spcPts val="800"/>
              </a:spcBef>
              <a:spcAft>
                <a:spcPts val="400"/>
              </a:spcAft>
              <a:buNone/>
            </a:pPr>
            <a:r>
              <a:rPr lang="en-US" sz="1800" b="1">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Dan Brandeis—Chief Executive Officer</a:t>
            </a:r>
          </a:p>
          <a:p>
            <a:pPr marL="0" marR="0">
              <a:lnSpc>
                <a:spcPct val="107000"/>
              </a:lnSpc>
              <a:spcAft>
                <a:spcPts val="800"/>
              </a:spcAft>
              <a:buNone/>
            </a:pPr>
            <a:r>
              <a:rPr lang="en-US" sz="1200">
                <a:effectLst/>
                <a:latin typeface="Calibri" panose="020F0502020204030204" pitchFamily="34" charset="0"/>
                <a:ea typeface="Calibri" panose="020F0502020204030204" pitchFamily="34" charset="0"/>
                <a:cs typeface="Times New Roman" panose="02020603050405020304" pitchFamily="18" charset="0"/>
              </a:rPr>
              <a:t>Dan Brandeis serves as Chief Executive Officer and is responsible for the overall leadership, strategy, and management of the organization. In this role, he works with the Board of Directors and lay leadership to advance the organization’s mission, strengthen donor and community relationships, oversee staff and operations, and ensure sound governance and fiscal stewardship. Dan also leads strategic initiatives, supports fund development and planned giving efforts, represents the organization in the community, and helps ensure that programs, investments, grants, and donor services are aligned with the organization’s long-term goals and values.</a:t>
            </a:r>
          </a:p>
          <a:p>
            <a:endParaRPr lang="en-US"/>
          </a:p>
        </p:txBody>
      </p:sp>
      <p:sp>
        <p:nvSpPr>
          <p:cNvPr id="4" name="Slide Number Placeholder 3">
            <a:extLst>
              <a:ext uri="{FF2B5EF4-FFF2-40B4-BE49-F238E27FC236}">
                <a16:creationId xmlns:a16="http://schemas.microsoft.com/office/drawing/2014/main" id="{9E2B4D11-E0CD-BD20-1B74-18ABDE60AB3C}"/>
              </a:ext>
            </a:extLst>
          </p:cNvPr>
          <p:cNvSpPr>
            <a:spLocks noGrp="1"/>
          </p:cNvSpPr>
          <p:nvPr>
            <p:ph type="sldNum" sz="quarter" idx="5"/>
          </p:nvPr>
        </p:nvSpPr>
        <p:spPr/>
        <p:txBody>
          <a:bodyPr/>
          <a:lstStyle/>
          <a:p>
            <a:fld id="{194EB804-A8E0-4FDB-A10D-AD136339BA46}" type="slidenum">
              <a:rPr lang="en-US" smtClean="0"/>
              <a:t>9</a:t>
            </a:fld>
            <a:endParaRPr lang="en-US"/>
          </a:p>
        </p:txBody>
      </p:sp>
    </p:spTree>
    <p:extLst>
      <p:ext uri="{BB962C8B-B14F-4D97-AF65-F5344CB8AC3E}">
        <p14:creationId xmlns:p14="http://schemas.microsoft.com/office/powerpoint/2010/main" val="1364269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10</a:t>
            </a:fld>
            <a:endParaRPr lang="en-US"/>
          </a:p>
        </p:txBody>
      </p:sp>
    </p:spTree>
    <p:extLst>
      <p:ext uri="{BB962C8B-B14F-4D97-AF65-F5344CB8AC3E}">
        <p14:creationId xmlns:p14="http://schemas.microsoft.com/office/powerpoint/2010/main" val="2904637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11</a:t>
            </a:fld>
            <a:endParaRPr lang="en-US"/>
          </a:p>
        </p:txBody>
      </p:sp>
    </p:spTree>
    <p:extLst>
      <p:ext uri="{BB962C8B-B14F-4D97-AF65-F5344CB8AC3E}">
        <p14:creationId xmlns:p14="http://schemas.microsoft.com/office/powerpoint/2010/main" val="2796157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12</a:t>
            </a:fld>
            <a:endParaRPr lang="en-US"/>
          </a:p>
        </p:txBody>
      </p:sp>
    </p:spTree>
    <p:extLst>
      <p:ext uri="{BB962C8B-B14F-4D97-AF65-F5344CB8AC3E}">
        <p14:creationId xmlns:p14="http://schemas.microsoft.com/office/powerpoint/2010/main" val="3839516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13</a:t>
            </a:fld>
            <a:endParaRPr lang="en-US"/>
          </a:p>
        </p:txBody>
      </p:sp>
    </p:spTree>
    <p:extLst>
      <p:ext uri="{BB962C8B-B14F-4D97-AF65-F5344CB8AC3E}">
        <p14:creationId xmlns:p14="http://schemas.microsoft.com/office/powerpoint/2010/main" val="2617787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14</a:t>
            </a:fld>
            <a:endParaRPr lang="en-US"/>
          </a:p>
        </p:txBody>
      </p:sp>
    </p:spTree>
    <p:extLst>
      <p:ext uri="{BB962C8B-B14F-4D97-AF65-F5344CB8AC3E}">
        <p14:creationId xmlns:p14="http://schemas.microsoft.com/office/powerpoint/2010/main" val="4124931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15</a:t>
            </a:fld>
            <a:endParaRPr lang="en-US"/>
          </a:p>
        </p:txBody>
      </p:sp>
    </p:spTree>
    <p:extLst>
      <p:ext uri="{BB962C8B-B14F-4D97-AF65-F5344CB8AC3E}">
        <p14:creationId xmlns:p14="http://schemas.microsoft.com/office/powerpoint/2010/main" val="1569486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16</a:t>
            </a:fld>
            <a:endParaRPr lang="en-US"/>
          </a:p>
        </p:txBody>
      </p:sp>
    </p:spTree>
    <p:extLst>
      <p:ext uri="{BB962C8B-B14F-4D97-AF65-F5344CB8AC3E}">
        <p14:creationId xmlns:p14="http://schemas.microsoft.com/office/powerpoint/2010/main" val="3144228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17</a:t>
            </a:fld>
            <a:endParaRPr lang="en-US"/>
          </a:p>
        </p:txBody>
      </p:sp>
    </p:spTree>
    <p:extLst>
      <p:ext uri="{BB962C8B-B14F-4D97-AF65-F5344CB8AC3E}">
        <p14:creationId xmlns:p14="http://schemas.microsoft.com/office/powerpoint/2010/main" val="4184329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18</a:t>
            </a:fld>
            <a:endParaRPr lang="en-US"/>
          </a:p>
        </p:txBody>
      </p:sp>
    </p:spTree>
    <p:extLst>
      <p:ext uri="{BB962C8B-B14F-4D97-AF65-F5344CB8AC3E}">
        <p14:creationId xmlns:p14="http://schemas.microsoft.com/office/powerpoint/2010/main" val="2280927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a:t>
            </a:r>
          </a:p>
        </p:txBody>
      </p:sp>
      <p:sp>
        <p:nvSpPr>
          <p:cNvPr id="4" name="Slide Number Placeholder 3"/>
          <p:cNvSpPr>
            <a:spLocks noGrp="1"/>
          </p:cNvSpPr>
          <p:nvPr>
            <p:ph type="sldNum" sz="quarter" idx="5"/>
          </p:nvPr>
        </p:nvSpPr>
        <p:spPr/>
        <p:txBody>
          <a:bodyPr/>
          <a:lstStyle/>
          <a:p>
            <a:fld id="{194EB804-A8E0-4FDB-A10D-AD136339BA46}" type="slidenum">
              <a:rPr lang="en-US" smtClean="0"/>
              <a:t>19</a:t>
            </a:fld>
            <a:endParaRPr lang="en-US"/>
          </a:p>
        </p:txBody>
      </p:sp>
    </p:spTree>
    <p:extLst>
      <p:ext uri="{BB962C8B-B14F-4D97-AF65-F5344CB8AC3E}">
        <p14:creationId xmlns:p14="http://schemas.microsoft.com/office/powerpoint/2010/main" val="2596146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a:t>
            </a:r>
          </a:p>
        </p:txBody>
      </p:sp>
      <p:sp>
        <p:nvSpPr>
          <p:cNvPr id="4" name="Slide Number Placeholder 3"/>
          <p:cNvSpPr>
            <a:spLocks noGrp="1"/>
          </p:cNvSpPr>
          <p:nvPr>
            <p:ph type="sldNum" sz="quarter" idx="5"/>
          </p:nvPr>
        </p:nvSpPr>
        <p:spPr/>
        <p:txBody>
          <a:bodyPr/>
          <a:lstStyle/>
          <a:p>
            <a:fld id="{194EB804-A8E0-4FDB-A10D-AD136339BA46}" type="slidenum">
              <a:rPr lang="en-US" smtClean="0"/>
              <a:t>20</a:t>
            </a:fld>
            <a:endParaRPr lang="en-US"/>
          </a:p>
        </p:txBody>
      </p:sp>
    </p:spTree>
    <p:extLst>
      <p:ext uri="{BB962C8B-B14F-4D97-AF65-F5344CB8AC3E}">
        <p14:creationId xmlns:p14="http://schemas.microsoft.com/office/powerpoint/2010/main" val="2047474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a:t>
            </a:r>
          </a:p>
        </p:txBody>
      </p:sp>
      <p:sp>
        <p:nvSpPr>
          <p:cNvPr id="4" name="Slide Number Placeholder 3"/>
          <p:cNvSpPr>
            <a:spLocks noGrp="1"/>
          </p:cNvSpPr>
          <p:nvPr>
            <p:ph type="sldNum" sz="quarter" idx="5"/>
          </p:nvPr>
        </p:nvSpPr>
        <p:spPr/>
        <p:txBody>
          <a:bodyPr/>
          <a:lstStyle/>
          <a:p>
            <a:fld id="{194EB804-A8E0-4FDB-A10D-AD136339BA46}" type="slidenum">
              <a:rPr lang="en-US" smtClean="0"/>
              <a:t>21</a:t>
            </a:fld>
            <a:endParaRPr lang="en-US"/>
          </a:p>
        </p:txBody>
      </p:sp>
    </p:spTree>
    <p:extLst>
      <p:ext uri="{BB962C8B-B14F-4D97-AF65-F5344CB8AC3E}">
        <p14:creationId xmlns:p14="http://schemas.microsoft.com/office/powerpoint/2010/main" val="3413834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JEFF--Budget is A2</a:t>
            </a:r>
          </a:p>
        </p:txBody>
      </p:sp>
      <p:sp>
        <p:nvSpPr>
          <p:cNvPr id="4" name="Slide Number Placeholder 3"/>
          <p:cNvSpPr>
            <a:spLocks noGrp="1"/>
          </p:cNvSpPr>
          <p:nvPr>
            <p:ph type="sldNum" sz="quarter" idx="5"/>
          </p:nvPr>
        </p:nvSpPr>
        <p:spPr/>
        <p:txBody>
          <a:bodyPr/>
          <a:lstStyle/>
          <a:p>
            <a:fld id="{194EB804-A8E0-4FDB-A10D-AD136339BA46}" type="slidenum">
              <a:rPr lang="en-US" smtClean="0"/>
              <a:t>22</a:t>
            </a:fld>
            <a:endParaRPr lang="en-US"/>
          </a:p>
        </p:txBody>
      </p:sp>
    </p:spTree>
    <p:extLst>
      <p:ext uri="{BB962C8B-B14F-4D97-AF65-F5344CB8AC3E}">
        <p14:creationId xmlns:p14="http://schemas.microsoft.com/office/powerpoint/2010/main" val="17764256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ERIC  A3</a:t>
            </a:r>
          </a:p>
        </p:txBody>
      </p:sp>
      <p:sp>
        <p:nvSpPr>
          <p:cNvPr id="4" name="Slide Number Placeholder 3"/>
          <p:cNvSpPr>
            <a:spLocks noGrp="1"/>
          </p:cNvSpPr>
          <p:nvPr>
            <p:ph type="sldNum" sz="quarter" idx="5"/>
          </p:nvPr>
        </p:nvSpPr>
        <p:spPr/>
        <p:txBody>
          <a:bodyPr/>
          <a:lstStyle/>
          <a:p>
            <a:fld id="{194EB804-A8E0-4FDB-A10D-AD136339BA46}" type="slidenum">
              <a:rPr lang="en-US" smtClean="0"/>
              <a:t>23</a:t>
            </a:fld>
            <a:endParaRPr lang="en-US"/>
          </a:p>
        </p:txBody>
      </p:sp>
    </p:spTree>
    <p:extLst>
      <p:ext uri="{BB962C8B-B14F-4D97-AF65-F5344CB8AC3E}">
        <p14:creationId xmlns:p14="http://schemas.microsoft.com/office/powerpoint/2010/main" val="804626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JESSICA  A4</a:t>
            </a:r>
          </a:p>
        </p:txBody>
      </p:sp>
      <p:sp>
        <p:nvSpPr>
          <p:cNvPr id="4" name="Slide Number Placeholder 3"/>
          <p:cNvSpPr>
            <a:spLocks noGrp="1"/>
          </p:cNvSpPr>
          <p:nvPr>
            <p:ph type="sldNum" sz="quarter" idx="5"/>
          </p:nvPr>
        </p:nvSpPr>
        <p:spPr/>
        <p:txBody>
          <a:bodyPr/>
          <a:lstStyle/>
          <a:p>
            <a:fld id="{194EB804-A8E0-4FDB-A10D-AD136339BA46}" type="slidenum">
              <a:rPr lang="en-US" smtClean="0"/>
              <a:t>24</a:t>
            </a:fld>
            <a:endParaRPr lang="en-US"/>
          </a:p>
        </p:txBody>
      </p:sp>
    </p:spTree>
    <p:extLst>
      <p:ext uri="{BB962C8B-B14F-4D97-AF65-F5344CB8AC3E}">
        <p14:creationId xmlns:p14="http://schemas.microsoft.com/office/powerpoint/2010/main" val="2396326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a:t>
            </a:r>
          </a:p>
        </p:txBody>
      </p:sp>
      <p:sp>
        <p:nvSpPr>
          <p:cNvPr id="4" name="Slide Number Placeholder 3"/>
          <p:cNvSpPr>
            <a:spLocks noGrp="1"/>
          </p:cNvSpPr>
          <p:nvPr>
            <p:ph type="sldNum" sz="quarter" idx="5"/>
          </p:nvPr>
        </p:nvSpPr>
        <p:spPr/>
        <p:txBody>
          <a:bodyPr/>
          <a:lstStyle/>
          <a:p>
            <a:fld id="{194EB804-A8E0-4FDB-A10D-AD136339BA46}" type="slidenum">
              <a:rPr lang="en-US" smtClean="0"/>
              <a:t>25</a:t>
            </a:fld>
            <a:endParaRPr lang="en-US"/>
          </a:p>
        </p:txBody>
      </p:sp>
    </p:spTree>
    <p:extLst>
      <p:ext uri="{BB962C8B-B14F-4D97-AF65-F5344CB8AC3E}">
        <p14:creationId xmlns:p14="http://schemas.microsoft.com/office/powerpoint/2010/main" val="3581584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JANET     A5 and A6</a:t>
            </a:r>
          </a:p>
          <a:p>
            <a:endParaRPr lang="en-US"/>
          </a:p>
        </p:txBody>
      </p:sp>
      <p:sp>
        <p:nvSpPr>
          <p:cNvPr id="4" name="Slide Number Placeholder 3"/>
          <p:cNvSpPr>
            <a:spLocks noGrp="1"/>
          </p:cNvSpPr>
          <p:nvPr>
            <p:ph type="sldNum" sz="quarter" idx="5"/>
          </p:nvPr>
        </p:nvSpPr>
        <p:spPr/>
        <p:txBody>
          <a:bodyPr/>
          <a:lstStyle/>
          <a:p>
            <a:fld id="{194EB804-A8E0-4FDB-A10D-AD136339BA46}" type="slidenum">
              <a:rPr lang="en-US" smtClean="0"/>
              <a:t>26</a:t>
            </a:fld>
            <a:endParaRPr lang="en-US"/>
          </a:p>
        </p:txBody>
      </p:sp>
    </p:spTree>
    <p:extLst>
      <p:ext uri="{BB962C8B-B14F-4D97-AF65-F5344CB8AC3E}">
        <p14:creationId xmlns:p14="http://schemas.microsoft.com/office/powerpoint/2010/main" val="1559146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D1886-0482-F40E-37F2-BEA71192F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28296-48F4-4A58-0B36-BA37A60FE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1C7F34-DC67-9739-8E03-3903FFA569DD}"/>
              </a:ext>
            </a:extLst>
          </p:cNvPr>
          <p:cNvSpPr>
            <a:spLocks noGrp="1"/>
          </p:cNvSpPr>
          <p:nvPr>
            <p:ph type="body" idx="1"/>
          </p:nvPr>
        </p:nvSpPr>
        <p:spPr/>
        <p:txBody>
          <a:bodyPr/>
          <a:lstStyle/>
          <a:p>
            <a:r>
              <a:rPr lang="en-US"/>
              <a:t>DAN/ROSANN</a:t>
            </a:r>
          </a:p>
        </p:txBody>
      </p:sp>
      <p:sp>
        <p:nvSpPr>
          <p:cNvPr id="4" name="Slide Number Placeholder 3">
            <a:extLst>
              <a:ext uri="{FF2B5EF4-FFF2-40B4-BE49-F238E27FC236}">
                <a16:creationId xmlns:a16="http://schemas.microsoft.com/office/drawing/2014/main" id="{33F88290-A216-73F0-C84E-445195A4354A}"/>
              </a:ext>
            </a:extLst>
          </p:cNvPr>
          <p:cNvSpPr>
            <a:spLocks noGrp="1"/>
          </p:cNvSpPr>
          <p:nvPr>
            <p:ph type="sldNum" sz="quarter" idx="5"/>
          </p:nvPr>
        </p:nvSpPr>
        <p:spPr/>
        <p:txBody>
          <a:bodyPr/>
          <a:lstStyle/>
          <a:p>
            <a:fld id="{194EB804-A8E0-4FDB-A10D-AD136339BA46}" type="slidenum">
              <a:rPr lang="en-US" smtClean="0"/>
              <a:t>27</a:t>
            </a:fld>
            <a:endParaRPr lang="en-US"/>
          </a:p>
        </p:txBody>
      </p:sp>
    </p:spTree>
    <p:extLst>
      <p:ext uri="{BB962C8B-B14F-4D97-AF65-F5344CB8AC3E}">
        <p14:creationId xmlns:p14="http://schemas.microsoft.com/office/powerpoint/2010/main" val="2966976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4EB804-A8E0-4FDB-A10D-AD136339BA46}" type="slidenum">
              <a:rPr lang="en-US" smtClean="0"/>
              <a:t>28</a:t>
            </a:fld>
            <a:endParaRPr lang="en-US"/>
          </a:p>
        </p:txBody>
      </p:sp>
    </p:spTree>
    <p:extLst>
      <p:ext uri="{BB962C8B-B14F-4D97-AF65-F5344CB8AC3E}">
        <p14:creationId xmlns:p14="http://schemas.microsoft.com/office/powerpoint/2010/main" val="191180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4EB804-A8E0-4FDB-A10D-AD136339BA46}" type="slidenum">
              <a:rPr lang="en-US" smtClean="0"/>
              <a:t>29</a:t>
            </a:fld>
            <a:endParaRPr lang="en-US"/>
          </a:p>
        </p:txBody>
      </p:sp>
    </p:spTree>
    <p:extLst>
      <p:ext uri="{BB962C8B-B14F-4D97-AF65-F5344CB8AC3E}">
        <p14:creationId xmlns:p14="http://schemas.microsoft.com/office/powerpoint/2010/main" val="294426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BD54-DFCA-806D-E7DA-FC7EF2BA5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ACB424-6CC7-4873-9B74-3D08DD4EEF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606486-1EA5-E45A-1DC5-CE7A4AC37565}"/>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5" name="Footer Placeholder 4">
            <a:extLst>
              <a:ext uri="{FF2B5EF4-FFF2-40B4-BE49-F238E27FC236}">
                <a16:creationId xmlns:a16="http://schemas.microsoft.com/office/drawing/2014/main" id="{9FEE43A0-D23A-9750-8125-81F3299CEB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366C8-CBD1-97E0-362A-F10B1BF753A1}"/>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1807570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2AEF-5346-2E5E-B5DF-CCA5BB9ACC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053637-E2DF-44F1-B391-44A8E23251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8F8E6-E5A2-3EEF-9485-C4FDABF5EC83}"/>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5" name="Footer Placeholder 4">
            <a:extLst>
              <a:ext uri="{FF2B5EF4-FFF2-40B4-BE49-F238E27FC236}">
                <a16:creationId xmlns:a16="http://schemas.microsoft.com/office/drawing/2014/main" id="{693A4F35-C833-EFDF-F33E-3CDAC1C4F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60EC7D-53D6-8763-A77C-74301B4170DF}"/>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404333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2DD5-DBA3-41E4-2411-30C7DB34CD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7397E6-A8CB-129F-896C-7A87415596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7167B1-6A14-78E3-123E-70719BA818ED}"/>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5" name="Footer Placeholder 4">
            <a:extLst>
              <a:ext uri="{FF2B5EF4-FFF2-40B4-BE49-F238E27FC236}">
                <a16:creationId xmlns:a16="http://schemas.microsoft.com/office/drawing/2014/main" id="{14AF1EDF-7939-2BB9-FE61-163BE8AE41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E3B8C-EC52-86C0-E03F-2E70726E9D5F}"/>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293109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532E4-2700-573E-CE35-944B09CA9B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EE6DEA-86E7-2486-DCC4-BE0409D9C7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A15B3-DF02-527D-5FC7-38BF6F3FE1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BB902C-FDF0-4863-F4BE-63733008F695}"/>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6" name="Footer Placeholder 5">
            <a:extLst>
              <a:ext uri="{FF2B5EF4-FFF2-40B4-BE49-F238E27FC236}">
                <a16:creationId xmlns:a16="http://schemas.microsoft.com/office/drawing/2014/main" id="{F89017A3-A7EF-DEAF-0832-C07EB0D00A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7A5A08-393D-8671-B410-E246B06104B7}"/>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2432452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09EB-4CD4-3E68-5516-DC0415CD13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924500-F7F1-9471-ECE6-C6CF749F49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1755CD-FED2-FD96-CE14-59F56E402F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7CB731-9E2C-DDF9-9D33-8B9B5ADDBA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5D7958-98F3-3D7E-7755-5254A2E676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71637B-0CBC-D634-B954-80A52E2080B2}"/>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8" name="Footer Placeholder 7">
            <a:extLst>
              <a:ext uri="{FF2B5EF4-FFF2-40B4-BE49-F238E27FC236}">
                <a16:creationId xmlns:a16="http://schemas.microsoft.com/office/drawing/2014/main" id="{4D96AE95-0CF0-37BD-9EAB-9B58BBEE28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418641-92E4-2EF8-80B5-A96BBF937F62}"/>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4115107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A7588-C3DF-DD16-5355-E32251ABEA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8B5493-CF70-68FB-F9C1-2F21EF386FB6}"/>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4" name="Footer Placeholder 3">
            <a:extLst>
              <a:ext uri="{FF2B5EF4-FFF2-40B4-BE49-F238E27FC236}">
                <a16:creationId xmlns:a16="http://schemas.microsoft.com/office/drawing/2014/main" id="{605E18D0-042F-7C0E-75E6-7E61EBF8A0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A2626D-BA9E-D698-7989-00E81DE28FB3}"/>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232841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96FA-EC6B-A62D-EA84-1C40CD8BD0FC}"/>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3" name="Footer Placeholder 2">
            <a:extLst>
              <a:ext uri="{FF2B5EF4-FFF2-40B4-BE49-F238E27FC236}">
                <a16:creationId xmlns:a16="http://schemas.microsoft.com/office/drawing/2014/main" id="{027DDF7D-EB87-AF6C-F23D-753E00D399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79DC26-A170-F652-2581-25AD98DB42B7}"/>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969080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B720A-FBF7-E98B-1764-1DE9F7CEF0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F5ABB8-3BEC-AADD-698A-386385591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D25FE3-6EFA-6377-4F4D-0B6CDC4A0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5909D6-2A95-BA46-A8F2-994690348E3B}"/>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6" name="Footer Placeholder 5">
            <a:extLst>
              <a:ext uri="{FF2B5EF4-FFF2-40B4-BE49-F238E27FC236}">
                <a16:creationId xmlns:a16="http://schemas.microsoft.com/office/drawing/2014/main" id="{9A33DFDB-6B15-F438-CE94-F6AB404F22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5EF138-3EE8-F215-BE5D-AF46D0C2DC9F}"/>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351183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4497-B003-F1E0-C7BB-A1FA928757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2BF9F8-5B92-534C-32EF-508BA94169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081C99-1773-CD68-EDA3-93C4154F2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C587C6-06B9-F2D9-C6AC-AD66DC020FAE}"/>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6" name="Footer Placeholder 5">
            <a:extLst>
              <a:ext uri="{FF2B5EF4-FFF2-40B4-BE49-F238E27FC236}">
                <a16:creationId xmlns:a16="http://schemas.microsoft.com/office/drawing/2014/main" id="{A980B1A8-D8FF-2A76-E53B-3CDF1F9BD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F30EAC-7078-8250-1F3B-CBF4E74434B6}"/>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1965506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F7A5E-06F0-7464-E5C5-FE9960293F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ACF6D6-5755-13DD-EEA3-75027720B8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480613-D2F4-A950-DDA1-0B93B176E3B2}"/>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5" name="Footer Placeholder 4">
            <a:extLst>
              <a:ext uri="{FF2B5EF4-FFF2-40B4-BE49-F238E27FC236}">
                <a16:creationId xmlns:a16="http://schemas.microsoft.com/office/drawing/2014/main" id="{84F649CF-4F2A-7EE0-2B3B-00B49DB66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3C614-4036-2CAC-67CF-CA70C3AE7C47}"/>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4178267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BB7EE7-3FF7-4E14-3650-ACE42F0847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C5DEE3-6593-C59E-D021-435F81F94C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526F9-C223-3C0C-2D4F-00CD3D78ED78}"/>
              </a:ext>
            </a:extLst>
          </p:cNvPr>
          <p:cNvSpPr>
            <a:spLocks noGrp="1"/>
          </p:cNvSpPr>
          <p:nvPr>
            <p:ph type="dt" sz="half" idx="10"/>
          </p:nvPr>
        </p:nvSpPr>
        <p:spPr/>
        <p:txBody>
          <a:bodyPr/>
          <a:lstStyle/>
          <a:p>
            <a:fld id="{4A6371CD-EFDE-4738-ACB4-5B307D1678E3}" type="datetimeFigureOut">
              <a:rPr lang="en-US" smtClean="0"/>
              <a:t>10/1/2026</a:t>
            </a:fld>
            <a:endParaRPr lang="en-US"/>
          </a:p>
        </p:txBody>
      </p:sp>
      <p:sp>
        <p:nvSpPr>
          <p:cNvPr id="5" name="Footer Placeholder 4">
            <a:extLst>
              <a:ext uri="{FF2B5EF4-FFF2-40B4-BE49-F238E27FC236}">
                <a16:creationId xmlns:a16="http://schemas.microsoft.com/office/drawing/2014/main" id="{755CC72B-7CEC-F24F-014C-E2C69EB639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A97D2E-50B6-3FFB-8C06-A152CBABA638}"/>
              </a:ext>
            </a:extLst>
          </p:cNvPr>
          <p:cNvSpPr>
            <a:spLocks noGrp="1"/>
          </p:cNvSpPr>
          <p:nvPr>
            <p:ph type="sldNum" sz="quarter" idx="12"/>
          </p:nvPr>
        </p:nvSpPr>
        <p:spPr/>
        <p:txBody>
          <a:bodyPr/>
          <a:lstStyle/>
          <a:p>
            <a:fld id="{662D2A36-7031-4107-8210-A2D205D9900B}" type="slidenum">
              <a:rPr lang="en-US" smtClean="0"/>
              <a:t>‹#›</a:t>
            </a:fld>
            <a:endParaRPr lang="en-US"/>
          </a:p>
        </p:txBody>
      </p:sp>
    </p:spTree>
    <p:extLst>
      <p:ext uri="{BB962C8B-B14F-4D97-AF65-F5344CB8AC3E}">
        <p14:creationId xmlns:p14="http://schemas.microsoft.com/office/powerpoint/2010/main" val="131711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ADDDF3-C6D2-C8B1-7561-080EA7288A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BCC161-F9A4-01E1-1F3F-56AB94DE2B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9771B3-50DD-F11B-9A72-6622301FE7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6371CD-EFDE-4738-ACB4-5B307D1678E3}" type="datetimeFigureOut">
              <a:rPr lang="en-US" smtClean="0"/>
              <a:t>10/1/2026</a:t>
            </a:fld>
            <a:endParaRPr lang="en-US"/>
          </a:p>
        </p:txBody>
      </p:sp>
      <p:sp>
        <p:nvSpPr>
          <p:cNvPr id="5" name="Footer Placeholder 4">
            <a:extLst>
              <a:ext uri="{FF2B5EF4-FFF2-40B4-BE49-F238E27FC236}">
                <a16:creationId xmlns:a16="http://schemas.microsoft.com/office/drawing/2014/main" id="{31FD23E4-59FF-38DA-7412-05082B0C2C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DB4BC1E-63C5-03F2-94DC-70DBEEE111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2D2A36-7031-4107-8210-A2D205D9900B}" type="slidenum">
              <a:rPr lang="en-US" smtClean="0"/>
              <a:t>‹#›</a:t>
            </a:fld>
            <a:endParaRPr lang="en-US"/>
          </a:p>
        </p:txBody>
      </p:sp>
    </p:spTree>
    <p:extLst>
      <p:ext uri="{BB962C8B-B14F-4D97-AF65-F5344CB8AC3E}">
        <p14:creationId xmlns:p14="http://schemas.microsoft.com/office/powerpoint/2010/main" val="4130353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1"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051ED1D8-ACCB-2890-D48C-0A79143C3D2D}"/>
              </a:ext>
            </a:extLst>
          </p:cNvPr>
          <p:cNvSpPr>
            <a:spLocks noGrp="1"/>
          </p:cNvSpPr>
          <p:nvPr>
            <p:ph type="ctrTitle"/>
          </p:nvPr>
        </p:nvSpPr>
        <p:spPr>
          <a:xfrm>
            <a:off x="477981" y="1122363"/>
            <a:ext cx="4023360" cy="3204134"/>
          </a:xfrm>
        </p:spPr>
        <p:txBody>
          <a:bodyPr anchor="b">
            <a:normAutofit fontScale="90000"/>
          </a:bodyPr>
          <a:lstStyle/>
          <a:p>
            <a:pPr algn="l">
              <a:lnSpc>
                <a:spcPct val="150000"/>
              </a:lnSpc>
            </a:pPr>
            <a:r>
              <a:rPr lang="en-US">
                <a:solidFill>
                  <a:srgbClr val="065949"/>
                </a:solidFill>
              </a:rPr>
              <a:t>Board Orientation and Training	</a:t>
            </a:r>
          </a:p>
        </p:txBody>
      </p:sp>
      <p:sp>
        <p:nvSpPr>
          <p:cNvPr id="3" name="Subtitle 2">
            <a:extLst>
              <a:ext uri="{FF2B5EF4-FFF2-40B4-BE49-F238E27FC236}">
                <a16:creationId xmlns:a16="http://schemas.microsoft.com/office/drawing/2014/main" id="{9529A7B9-AF57-06DC-BC72-3192C95D4DD8}"/>
              </a:ext>
            </a:extLst>
          </p:cNvPr>
          <p:cNvSpPr>
            <a:spLocks noGrp="1"/>
          </p:cNvSpPr>
          <p:nvPr>
            <p:ph type="subTitle" idx="1"/>
          </p:nvPr>
        </p:nvSpPr>
        <p:spPr>
          <a:xfrm>
            <a:off x="477981" y="4872922"/>
            <a:ext cx="3933306" cy="1208141"/>
          </a:xfrm>
        </p:spPr>
        <p:txBody>
          <a:bodyPr>
            <a:normAutofit/>
          </a:bodyPr>
          <a:lstStyle/>
          <a:p>
            <a:pPr algn="l"/>
            <a:endParaRPr lang="en-US" sz="2000"/>
          </a:p>
          <a:p>
            <a:pPr algn="l"/>
            <a:endParaRPr lang="en-US" sz="2000"/>
          </a:p>
          <a:p>
            <a:pPr algn="l"/>
            <a:r>
              <a:rPr lang="en-US" sz="2000"/>
              <a:t>Thursday, August 27, 2026</a:t>
            </a:r>
          </a:p>
        </p:txBody>
      </p:sp>
      <p:pic>
        <p:nvPicPr>
          <p:cNvPr id="5" name="Picture 4">
            <a:extLst>
              <a:ext uri="{FF2B5EF4-FFF2-40B4-BE49-F238E27FC236}">
                <a16:creationId xmlns:a16="http://schemas.microsoft.com/office/drawing/2014/main" id="{E8773243-423C-8B55-976E-92CF1A5A3765}"/>
              </a:ext>
            </a:extLst>
          </p:cNvPr>
          <p:cNvPicPr>
            <a:picLocks noChangeAspect="1"/>
          </p:cNvPicPr>
          <p:nvPr/>
        </p:nvPicPr>
        <p:blipFill>
          <a:blip r:embed="rId3"/>
          <a:stretch>
            <a:fillRect/>
          </a:stretch>
        </p:blipFill>
        <p:spPr>
          <a:xfrm>
            <a:off x="4833018" y="837906"/>
            <a:ext cx="6990174" cy="5030936"/>
          </a:xfrm>
          <a:prstGeom prst="rect">
            <a:avLst/>
          </a:prstGeom>
        </p:spPr>
      </p:pic>
    </p:spTree>
    <p:extLst>
      <p:ext uri="{BB962C8B-B14F-4D97-AF65-F5344CB8AC3E}">
        <p14:creationId xmlns:p14="http://schemas.microsoft.com/office/powerpoint/2010/main" val="13662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A9C2-B4C6-674A-F31A-64107B0E7931}"/>
            </a:ext>
          </a:extLst>
        </p:cNvPr>
        <p:cNvGrpSpPr/>
        <p:nvPr/>
      </p:nvGrpSpPr>
      <p:grpSpPr>
        <a:xfrm>
          <a:off x="0" y="0"/>
          <a:ext cx="0" cy="0"/>
          <a:chOff x="0" y="0"/>
          <a:chExt cx="0" cy="0"/>
        </a:xfrm>
      </p:grpSpPr>
      <p:sp>
        <p:nvSpPr>
          <p:cNvPr id="9003"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D36CC8D3-F3B2-0126-4FDE-8EA9E935973C}"/>
              </a:ext>
            </a:extLst>
          </p:cNvPr>
          <p:cNvSpPr>
            <a:spLocks noGrp="1"/>
          </p:cNvSpPr>
          <p:nvPr>
            <p:ph type="title"/>
          </p:nvPr>
        </p:nvSpPr>
        <p:spPr>
          <a:xfrm>
            <a:off x="1325217" y="1687029"/>
            <a:ext cx="10515600" cy="1325563"/>
          </a:xfrm>
        </p:spPr>
        <p:txBody>
          <a:bodyPr/>
          <a:lstStyle/>
          <a:p>
            <a:pPr>
              <a:lnSpc>
                <a:spcPct val="150000"/>
              </a:lnSpc>
            </a:pPr>
            <a:r>
              <a:rPr lang="en-US">
                <a:solidFill>
                  <a:srgbClr val="065949"/>
                </a:solidFill>
              </a:rPr>
              <a:t>Welcome and Introductions</a:t>
            </a:r>
          </a:p>
        </p:txBody>
      </p:sp>
      <p:pic>
        <p:nvPicPr>
          <p:cNvPr id="4" name="Content Placeholder 4">
            <a:extLst>
              <a:ext uri="{FF2B5EF4-FFF2-40B4-BE49-F238E27FC236}">
                <a16:creationId xmlns:a16="http://schemas.microsoft.com/office/drawing/2014/main" id="{A2071FFD-6EFC-93E5-7B36-622E55AE18AA}"/>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1163556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2"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B9DD43D6-557F-8C64-E89C-19C36DB66AA0}"/>
              </a:ext>
            </a:extLst>
          </p:cNvPr>
          <p:cNvSpPr>
            <a:spLocks noGrp="1"/>
          </p:cNvSpPr>
          <p:nvPr>
            <p:ph type="title"/>
          </p:nvPr>
        </p:nvSpPr>
        <p:spPr/>
        <p:txBody>
          <a:bodyPr/>
          <a:lstStyle/>
          <a:p>
            <a:r>
              <a:rPr lang="en-US">
                <a:solidFill>
                  <a:srgbClr val="065949"/>
                </a:solidFill>
              </a:rPr>
              <a:t>Agenda	</a:t>
            </a:r>
          </a:p>
        </p:txBody>
      </p:sp>
      <p:sp>
        <p:nvSpPr>
          <p:cNvPr id="3" name="Content Placeholder 2">
            <a:extLst>
              <a:ext uri="{FF2B5EF4-FFF2-40B4-BE49-F238E27FC236}">
                <a16:creationId xmlns:a16="http://schemas.microsoft.com/office/drawing/2014/main" id="{C1041CFD-12B3-E417-0D8A-50C639E8F193}"/>
              </a:ext>
            </a:extLst>
          </p:cNvPr>
          <p:cNvSpPr>
            <a:spLocks noGrp="1"/>
          </p:cNvSpPr>
          <p:nvPr>
            <p:ph idx="1"/>
          </p:nvPr>
        </p:nvSpPr>
        <p:spPr>
          <a:xfrm>
            <a:off x="748747" y="1368425"/>
            <a:ext cx="10515600" cy="4351338"/>
          </a:xfrm>
        </p:spPr>
        <p:txBody>
          <a:bodyPr>
            <a:normAutofit/>
          </a:bodyPr>
          <a:lstStyle/>
          <a:p>
            <a:pPr marL="514350" indent="-514350">
              <a:lnSpc>
                <a:spcPct val="170000"/>
              </a:lnSpc>
              <a:buFont typeface="+mj-lt"/>
              <a:buAutoNum type="arabicPeriod"/>
            </a:pPr>
            <a:r>
              <a:rPr lang="en-US"/>
              <a:t>RJF History, Mission, and Vision</a:t>
            </a:r>
          </a:p>
          <a:p>
            <a:pPr marL="514350" indent="-514350">
              <a:lnSpc>
                <a:spcPct val="170000"/>
              </a:lnSpc>
              <a:buFont typeface="+mj-lt"/>
              <a:buAutoNum type="arabicPeriod"/>
            </a:pPr>
            <a:r>
              <a:rPr lang="en-US"/>
              <a:t>The Board’s Role</a:t>
            </a:r>
          </a:p>
          <a:p>
            <a:pPr marL="514350" indent="-514350">
              <a:lnSpc>
                <a:spcPct val="170000"/>
              </a:lnSpc>
              <a:buFont typeface="+mj-lt"/>
              <a:buAutoNum type="arabicPeriod"/>
            </a:pPr>
            <a:r>
              <a:rPr lang="en-US"/>
              <a:t>What is the Foundation</a:t>
            </a:r>
          </a:p>
          <a:p>
            <a:pPr marL="514350" indent="-514350">
              <a:lnSpc>
                <a:spcPct val="170000"/>
              </a:lnSpc>
              <a:buFont typeface="+mj-lt"/>
              <a:buAutoNum type="arabicPeriod"/>
            </a:pPr>
            <a:r>
              <a:rPr lang="en-US"/>
              <a:t>Committees</a:t>
            </a:r>
          </a:p>
          <a:p>
            <a:pPr marL="457200" indent="-457200">
              <a:lnSpc>
                <a:spcPct val="170000"/>
              </a:lnSpc>
              <a:buFont typeface="+mj-lt"/>
              <a:buAutoNum type="arabicPeriod"/>
            </a:pPr>
            <a:r>
              <a:rPr lang="en-US"/>
              <a:t>Discussion/Q&amp;A</a:t>
            </a:r>
          </a:p>
        </p:txBody>
      </p:sp>
      <p:pic>
        <p:nvPicPr>
          <p:cNvPr id="4" name="Content Placeholder 4">
            <a:extLst>
              <a:ext uri="{FF2B5EF4-FFF2-40B4-BE49-F238E27FC236}">
                <a16:creationId xmlns:a16="http://schemas.microsoft.com/office/drawing/2014/main" id="{E27D41E4-837E-C689-A814-3D48359F9D30}"/>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4089539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88350-CD76-14DB-67FF-87371BC81C1F}"/>
            </a:ext>
          </a:extLst>
        </p:cNvPr>
        <p:cNvGrpSpPr/>
        <p:nvPr/>
      </p:nvGrpSpPr>
      <p:grpSpPr>
        <a:xfrm>
          <a:off x="0" y="0"/>
          <a:ext cx="0" cy="0"/>
          <a:chOff x="0" y="0"/>
          <a:chExt cx="0" cy="0"/>
        </a:xfrm>
      </p:grpSpPr>
      <p:sp>
        <p:nvSpPr>
          <p:cNvPr id="9013"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9CE95F65-112C-F7B8-7867-9BA42199B5E8}"/>
              </a:ext>
            </a:extLst>
          </p:cNvPr>
          <p:cNvSpPr>
            <a:spLocks noGrp="1"/>
          </p:cNvSpPr>
          <p:nvPr>
            <p:ph type="title"/>
          </p:nvPr>
        </p:nvSpPr>
        <p:spPr/>
        <p:txBody>
          <a:bodyPr/>
          <a:lstStyle/>
          <a:p>
            <a:r>
              <a:rPr lang="en-US">
                <a:solidFill>
                  <a:srgbClr val="065949"/>
                </a:solidFill>
              </a:rPr>
              <a:t>RJF History	</a:t>
            </a:r>
          </a:p>
        </p:txBody>
      </p:sp>
      <p:sp>
        <p:nvSpPr>
          <p:cNvPr id="3" name="Content Placeholder 2">
            <a:extLst>
              <a:ext uri="{FF2B5EF4-FFF2-40B4-BE49-F238E27FC236}">
                <a16:creationId xmlns:a16="http://schemas.microsoft.com/office/drawing/2014/main" id="{D0678E0E-E517-B9BA-89EC-8F653C89C377}"/>
              </a:ext>
            </a:extLst>
          </p:cNvPr>
          <p:cNvSpPr>
            <a:spLocks noGrp="1"/>
          </p:cNvSpPr>
          <p:nvPr>
            <p:ph idx="1"/>
          </p:nvPr>
        </p:nvSpPr>
        <p:spPr>
          <a:xfrm>
            <a:off x="748747" y="1368425"/>
            <a:ext cx="10515600" cy="4351338"/>
          </a:xfrm>
        </p:spPr>
        <p:txBody>
          <a:bodyPr>
            <a:normAutofit/>
          </a:bodyPr>
          <a:lstStyle/>
          <a:p>
            <a:pPr>
              <a:lnSpc>
                <a:spcPct val="150000"/>
              </a:lnSpc>
              <a:defRPr/>
            </a:pP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RJF became a separate entity in 1992 with less than $7 million in assets. Today we manage over $70 million. </a:t>
            </a:r>
          </a:p>
          <a:p>
            <a:pPr>
              <a:lnSpc>
                <a:spcPct val="150000"/>
              </a:lnSpc>
            </a:pPr>
            <a:r>
              <a:rPr lang="en-US"/>
              <a:t>RJF was originally established in 1979 as the Endowment Fund of the Jewish Community Federation of Richmond. </a:t>
            </a:r>
          </a:p>
        </p:txBody>
      </p:sp>
      <p:pic>
        <p:nvPicPr>
          <p:cNvPr id="4" name="Content Placeholder 4">
            <a:extLst>
              <a:ext uri="{FF2B5EF4-FFF2-40B4-BE49-F238E27FC236}">
                <a16:creationId xmlns:a16="http://schemas.microsoft.com/office/drawing/2014/main" id="{FE8D7AB7-CB53-EA2B-70A4-262E0FC8E50C}"/>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740953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90CF5-5F86-34CB-8AB6-6244AD5E0FC2}"/>
            </a:ext>
          </a:extLst>
        </p:cNvPr>
        <p:cNvGrpSpPr/>
        <p:nvPr/>
      </p:nvGrpSpPr>
      <p:grpSpPr>
        <a:xfrm>
          <a:off x="0" y="0"/>
          <a:ext cx="0" cy="0"/>
          <a:chOff x="0" y="0"/>
          <a:chExt cx="0" cy="0"/>
        </a:xfrm>
      </p:grpSpPr>
      <p:sp>
        <p:nvSpPr>
          <p:cNvPr id="9004"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B841CE26-0A87-AAFB-6D06-7BEB12CBAA28}"/>
              </a:ext>
            </a:extLst>
          </p:cNvPr>
          <p:cNvSpPr>
            <a:spLocks noGrp="1"/>
          </p:cNvSpPr>
          <p:nvPr>
            <p:ph type="title"/>
          </p:nvPr>
        </p:nvSpPr>
        <p:spPr>
          <a:xfrm>
            <a:off x="748747" y="1"/>
            <a:ext cx="10462178" cy="1009650"/>
          </a:xfrm>
        </p:spPr>
        <p:txBody>
          <a:bodyPr/>
          <a:lstStyle/>
          <a:p>
            <a:r>
              <a:rPr lang="en-US">
                <a:solidFill>
                  <a:srgbClr val="065949"/>
                </a:solidFill>
              </a:rPr>
              <a:t>RJF Mission and Vision	</a:t>
            </a:r>
          </a:p>
        </p:txBody>
      </p:sp>
      <p:sp>
        <p:nvSpPr>
          <p:cNvPr id="3" name="Content Placeholder 2">
            <a:extLst>
              <a:ext uri="{FF2B5EF4-FFF2-40B4-BE49-F238E27FC236}">
                <a16:creationId xmlns:a16="http://schemas.microsoft.com/office/drawing/2014/main" id="{97047210-68E3-5D65-DFA3-D611DAC92DA8}"/>
              </a:ext>
            </a:extLst>
          </p:cNvPr>
          <p:cNvSpPr>
            <a:spLocks noGrp="1"/>
          </p:cNvSpPr>
          <p:nvPr>
            <p:ph idx="1"/>
          </p:nvPr>
        </p:nvSpPr>
        <p:spPr>
          <a:xfrm>
            <a:off x="466725" y="884109"/>
            <a:ext cx="9896475" cy="5792915"/>
          </a:xfrm>
        </p:spPr>
        <p:txBody>
          <a:bodyPr>
            <a:normAutofit fontScale="47500" lnSpcReduction="20000"/>
          </a:bodyPr>
          <a:lstStyle/>
          <a:p>
            <a:pPr marL="0" marR="0">
              <a:lnSpc>
                <a:spcPct val="170000"/>
              </a:lnSpc>
              <a:spcBef>
                <a:spcPts val="600"/>
              </a:spcBef>
              <a:spcAft>
                <a:spcPts val="600"/>
              </a:spcAft>
              <a:buNone/>
            </a:pPr>
            <a:r>
              <a:rPr lang="en-US" sz="4200" b="1">
                <a:effectLst/>
                <a:latin typeface="Calibri" panose="020F0502020204030204" pitchFamily="34" charset="0"/>
                <a:ea typeface="Calibri" panose="020F0502020204030204" pitchFamily="34" charset="0"/>
                <a:cs typeface="Arial" panose="020B0604020202020204" pitchFamily="34" charset="0"/>
              </a:rPr>
              <a:t>Mission</a:t>
            </a:r>
            <a:r>
              <a:rPr lang="en-US" sz="4200">
                <a:effectLst/>
                <a:latin typeface="Calibri" panose="020F0502020204030204" pitchFamily="34" charset="0"/>
                <a:ea typeface="Calibri" panose="020F0502020204030204" pitchFamily="34" charset="0"/>
                <a:cs typeface="Arial" panose="020B0604020202020204" pitchFamily="34" charset="0"/>
              </a:rPr>
              <a:t>: </a:t>
            </a:r>
          </a:p>
          <a:p>
            <a:pPr marL="0" marR="0" algn="ctr">
              <a:lnSpc>
                <a:spcPct val="170000"/>
              </a:lnSpc>
              <a:spcBef>
                <a:spcPts val="600"/>
              </a:spcBef>
              <a:spcAft>
                <a:spcPts val="600"/>
              </a:spcAft>
              <a:buNone/>
            </a:pPr>
            <a:r>
              <a:rPr lang="en-US" sz="4200">
                <a:effectLst/>
                <a:latin typeface="Calibri" panose="020F0502020204030204" pitchFamily="34" charset="0"/>
                <a:ea typeface="Calibri" panose="020F0502020204030204" pitchFamily="34" charset="0"/>
                <a:cs typeface="Arial" panose="020B0604020202020204" pitchFamily="34" charset="0"/>
              </a:rPr>
              <a:t>Richmond Jewish Foundation is a primary, trusted and expert resource for planned giving and endowments. We engage, educate and inspire generations of donors to create ongoing resources for charitable, religious, and educational needs. Our donors may choose legacies of Tzedakah and Tikkun Olam. We effectively steward philanthropic assets entrusted to our care.</a:t>
            </a:r>
          </a:p>
          <a:p>
            <a:pPr marL="0" marR="0">
              <a:lnSpc>
                <a:spcPct val="170000"/>
              </a:lnSpc>
              <a:spcBef>
                <a:spcPts val="600"/>
              </a:spcBef>
              <a:spcAft>
                <a:spcPts val="600"/>
              </a:spcAft>
              <a:buNone/>
            </a:pPr>
            <a:r>
              <a:rPr lang="en-US" sz="4200">
                <a:effectLst/>
                <a:latin typeface="Calibri" panose="020F0502020204030204" pitchFamily="34" charset="0"/>
                <a:ea typeface="Calibri" panose="020F0502020204030204" pitchFamily="34" charset="0"/>
                <a:cs typeface="Arial" panose="020B0604020202020204" pitchFamily="34" charset="0"/>
              </a:rPr>
              <a:t> </a:t>
            </a:r>
            <a:r>
              <a:rPr lang="en-US" sz="4200" b="1">
                <a:effectLst/>
                <a:latin typeface="Calibri" panose="020F0502020204030204" pitchFamily="34" charset="0"/>
                <a:ea typeface="Calibri" panose="020F0502020204030204" pitchFamily="34" charset="0"/>
                <a:cs typeface="Arial" panose="020B0604020202020204" pitchFamily="34" charset="0"/>
              </a:rPr>
              <a:t>Vision</a:t>
            </a:r>
            <a:r>
              <a:rPr lang="en-US" sz="4200">
                <a:effectLst/>
                <a:latin typeface="Calibri" panose="020F0502020204030204" pitchFamily="34" charset="0"/>
                <a:ea typeface="Calibri" panose="020F0502020204030204" pitchFamily="34" charset="0"/>
                <a:cs typeface="Arial" panose="020B0604020202020204" pitchFamily="34" charset="0"/>
              </a:rPr>
              <a:t>:</a:t>
            </a:r>
          </a:p>
          <a:p>
            <a:pPr marL="0" marR="0" algn="ctr">
              <a:lnSpc>
                <a:spcPct val="170000"/>
              </a:lnSpc>
              <a:spcBef>
                <a:spcPts val="600"/>
              </a:spcBef>
              <a:spcAft>
                <a:spcPts val="600"/>
              </a:spcAft>
              <a:buNone/>
            </a:pPr>
            <a:r>
              <a:rPr lang="en-US" sz="4200">
                <a:effectLst/>
                <a:latin typeface="Calibri" panose="020F0502020204030204" pitchFamily="34" charset="0"/>
                <a:ea typeface="Calibri" panose="020F0502020204030204" pitchFamily="34" charset="0"/>
                <a:cs typeface="Arial" panose="020B0604020202020204" pitchFamily="34" charset="0"/>
              </a:rPr>
              <a:t>Richmond Jewish Foundation endeavors to preserve the Jewish people, Dor </a:t>
            </a:r>
            <a:r>
              <a:rPr lang="en-US" sz="4200" err="1">
                <a:effectLst/>
                <a:latin typeface="Calibri" panose="020F0502020204030204" pitchFamily="34" charset="0"/>
                <a:ea typeface="Calibri" panose="020F0502020204030204" pitchFamily="34" charset="0"/>
                <a:cs typeface="Arial" panose="020B0604020202020204" pitchFamily="34" charset="0"/>
              </a:rPr>
              <a:t>L’Dor</a:t>
            </a:r>
            <a:r>
              <a:rPr lang="en-US" sz="4200">
                <a:effectLst/>
                <a:latin typeface="Calibri" panose="020F0502020204030204" pitchFamily="34" charset="0"/>
                <a:ea typeface="Calibri" panose="020F0502020204030204" pitchFamily="34" charset="0"/>
                <a:cs typeface="Arial" panose="020B0604020202020204" pitchFamily="34" charset="0"/>
              </a:rPr>
              <a:t> (generation to generation), for the advancement of Tzedakah (justice) and Tikkun Olam (repair of the world). Richmond Jewish Foundation will be the leading planned giving and endowments organization in central Virginia devoted to these goals.</a:t>
            </a:r>
          </a:p>
          <a:p>
            <a:pPr marL="514350" indent="-514350">
              <a:buFont typeface="+mj-lt"/>
              <a:buAutoNum type="arabicPeriod"/>
            </a:pPr>
            <a:endParaRPr lang="en-US"/>
          </a:p>
        </p:txBody>
      </p:sp>
      <p:pic>
        <p:nvPicPr>
          <p:cNvPr id="4" name="Content Placeholder 4">
            <a:extLst>
              <a:ext uri="{FF2B5EF4-FFF2-40B4-BE49-F238E27FC236}">
                <a16:creationId xmlns:a16="http://schemas.microsoft.com/office/drawing/2014/main" id="{66950B48-3233-70A9-0483-B5B4782661FA}"/>
              </a:ext>
            </a:extLst>
          </p:cNvPr>
          <p:cNvPicPr>
            <a:picLocks noChangeAspect="1"/>
          </p:cNvPicPr>
          <p:nvPr/>
        </p:nvPicPr>
        <p:blipFill>
          <a:blip r:embed="rId3"/>
          <a:stretch>
            <a:fillRect/>
          </a:stretch>
        </p:blipFill>
        <p:spPr>
          <a:xfrm>
            <a:off x="10186000" y="4859519"/>
            <a:ext cx="1687383" cy="1325563"/>
          </a:xfrm>
          <a:prstGeom prst="rect">
            <a:avLst/>
          </a:prstGeom>
        </p:spPr>
      </p:pic>
    </p:spTree>
    <p:extLst>
      <p:ext uri="{BB962C8B-B14F-4D97-AF65-F5344CB8AC3E}">
        <p14:creationId xmlns:p14="http://schemas.microsoft.com/office/powerpoint/2010/main" val="2436162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73FEF-0ED4-D3BC-01BE-D19833C3ACC1}"/>
            </a:ext>
          </a:extLst>
        </p:cNvPr>
        <p:cNvGrpSpPr/>
        <p:nvPr/>
      </p:nvGrpSpPr>
      <p:grpSpPr>
        <a:xfrm>
          <a:off x="0" y="0"/>
          <a:ext cx="0" cy="0"/>
          <a:chOff x="0" y="0"/>
          <a:chExt cx="0" cy="0"/>
        </a:xfrm>
      </p:grpSpPr>
      <p:sp>
        <p:nvSpPr>
          <p:cNvPr id="9005"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5AFB2E19-2105-9AF3-CD5A-78AE362045DF}"/>
              </a:ext>
            </a:extLst>
          </p:cNvPr>
          <p:cNvSpPr>
            <a:spLocks noGrp="1"/>
          </p:cNvSpPr>
          <p:nvPr>
            <p:ph type="title"/>
          </p:nvPr>
        </p:nvSpPr>
        <p:spPr>
          <a:xfrm>
            <a:off x="838200" y="0"/>
            <a:ext cx="10401300" cy="1256980"/>
          </a:xfrm>
        </p:spPr>
        <p:txBody>
          <a:bodyPr>
            <a:normAutofit/>
          </a:bodyPr>
          <a:lstStyle/>
          <a:p>
            <a:pPr>
              <a:lnSpc>
                <a:spcPct val="150000"/>
              </a:lnSpc>
            </a:pPr>
            <a:r>
              <a:rPr lang="en-US">
                <a:solidFill>
                  <a:srgbClr val="065949"/>
                </a:solidFill>
              </a:rPr>
              <a:t>The Board’s Role</a:t>
            </a:r>
          </a:p>
        </p:txBody>
      </p:sp>
      <p:sp>
        <p:nvSpPr>
          <p:cNvPr id="3" name="Content Placeholder 2">
            <a:extLst>
              <a:ext uri="{FF2B5EF4-FFF2-40B4-BE49-F238E27FC236}">
                <a16:creationId xmlns:a16="http://schemas.microsoft.com/office/drawing/2014/main" id="{3641BCCC-1B03-1C49-D1EA-2EDA2D181138}"/>
              </a:ext>
            </a:extLst>
          </p:cNvPr>
          <p:cNvSpPr>
            <a:spLocks noGrp="1"/>
          </p:cNvSpPr>
          <p:nvPr>
            <p:ph idx="1"/>
          </p:nvPr>
        </p:nvSpPr>
        <p:spPr>
          <a:xfrm>
            <a:off x="748747" y="1368425"/>
            <a:ext cx="9132453" cy="4724262"/>
          </a:xfrm>
        </p:spPr>
        <p:txBody>
          <a:bodyPr>
            <a:normAutofit fontScale="92500"/>
          </a:bodyPr>
          <a:lstStyle/>
          <a:p>
            <a:pPr marL="0" indent="0">
              <a:lnSpc>
                <a:spcPct val="150000"/>
              </a:lnSpc>
              <a:buNone/>
            </a:pPr>
            <a:r>
              <a:rPr lang="en-US" b="1"/>
              <a:t>The Role of the Board</a:t>
            </a:r>
          </a:p>
          <a:p>
            <a:pPr marL="0" indent="0">
              <a:lnSpc>
                <a:spcPct val="150000"/>
              </a:lnSpc>
              <a:buNone/>
            </a:pPr>
            <a:r>
              <a:rPr lang="en-US"/>
              <a:t>Set mission and strategy; ensure financial oversight; support and evaluate the CEO; and act as ambassadors for the Foundation. </a:t>
            </a:r>
          </a:p>
          <a:p>
            <a:pPr marL="0" indent="0">
              <a:lnSpc>
                <a:spcPct val="150000"/>
              </a:lnSpc>
              <a:buNone/>
            </a:pPr>
            <a:r>
              <a:rPr lang="en-US" b="1"/>
              <a:t>The Role of the Board vs. the Role of the Staff</a:t>
            </a:r>
            <a:endParaRPr lang="en-US"/>
          </a:p>
          <a:p>
            <a:pPr marL="0" indent="0">
              <a:lnSpc>
                <a:spcPct val="150000"/>
              </a:lnSpc>
              <a:buNone/>
            </a:pPr>
            <a:r>
              <a:rPr lang="en-US"/>
              <a:t>Whereas the Board sets policy and focuses on the future, staff implements policy and manages day-to-day operations.</a:t>
            </a:r>
          </a:p>
          <a:p>
            <a:pPr marL="0" indent="0">
              <a:buNone/>
            </a:pPr>
            <a:endParaRPr lang="en-US"/>
          </a:p>
        </p:txBody>
      </p:sp>
      <p:pic>
        <p:nvPicPr>
          <p:cNvPr id="4" name="Content Placeholder 4">
            <a:extLst>
              <a:ext uri="{FF2B5EF4-FFF2-40B4-BE49-F238E27FC236}">
                <a16:creationId xmlns:a16="http://schemas.microsoft.com/office/drawing/2014/main" id="{5FEBD404-A1D3-7D3B-C0BD-0197711C45B3}"/>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1653104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BF6A4-5ED1-A6B2-8F96-EF410ABB2B79}"/>
            </a:ext>
          </a:extLst>
        </p:cNvPr>
        <p:cNvGrpSpPr/>
        <p:nvPr/>
      </p:nvGrpSpPr>
      <p:grpSpPr>
        <a:xfrm>
          <a:off x="0" y="0"/>
          <a:ext cx="0" cy="0"/>
          <a:chOff x="0" y="0"/>
          <a:chExt cx="0" cy="0"/>
        </a:xfrm>
      </p:grpSpPr>
      <p:sp>
        <p:nvSpPr>
          <p:cNvPr id="9012"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97992B30-2498-53F2-605D-0869BDBC04A8}"/>
              </a:ext>
            </a:extLst>
          </p:cNvPr>
          <p:cNvSpPr>
            <a:spLocks noGrp="1"/>
          </p:cNvSpPr>
          <p:nvPr>
            <p:ph type="title"/>
          </p:nvPr>
        </p:nvSpPr>
        <p:spPr>
          <a:xfrm>
            <a:off x="838200" y="-68583"/>
            <a:ext cx="10515600" cy="1325563"/>
          </a:xfrm>
        </p:spPr>
        <p:txBody>
          <a:bodyPr/>
          <a:lstStyle/>
          <a:p>
            <a:pPr>
              <a:lnSpc>
                <a:spcPct val="150000"/>
              </a:lnSpc>
            </a:pPr>
            <a:r>
              <a:rPr lang="en-US">
                <a:solidFill>
                  <a:srgbClr val="065949"/>
                </a:solidFill>
              </a:rPr>
              <a:t>The Board’s Duties</a:t>
            </a:r>
          </a:p>
        </p:txBody>
      </p:sp>
      <p:sp>
        <p:nvSpPr>
          <p:cNvPr id="3" name="Content Placeholder 2">
            <a:extLst>
              <a:ext uri="{FF2B5EF4-FFF2-40B4-BE49-F238E27FC236}">
                <a16:creationId xmlns:a16="http://schemas.microsoft.com/office/drawing/2014/main" id="{1AA28C95-3794-A2F0-57AB-783E5F8FDC28}"/>
              </a:ext>
            </a:extLst>
          </p:cNvPr>
          <p:cNvSpPr>
            <a:spLocks noGrp="1"/>
          </p:cNvSpPr>
          <p:nvPr>
            <p:ph idx="1"/>
          </p:nvPr>
        </p:nvSpPr>
        <p:spPr>
          <a:xfrm>
            <a:off x="748747" y="1368425"/>
            <a:ext cx="9132453" cy="4724262"/>
          </a:xfrm>
        </p:spPr>
        <p:txBody>
          <a:bodyPr>
            <a:normAutofit fontScale="85000" lnSpcReduction="10000"/>
          </a:bodyPr>
          <a:lstStyle/>
          <a:p>
            <a:pPr marL="342900" marR="0" lvl="0" indent="-342900">
              <a:lnSpc>
                <a:spcPct val="107000"/>
              </a:lnSpc>
              <a:spcAft>
                <a:spcPts val="800"/>
              </a:spcAft>
              <a:buSzPts val="1000"/>
              <a:buFont typeface="Symbol" panose="05050102010706020507" pitchFamily="18" charset="2"/>
              <a:buChar char=""/>
              <a:tabLst>
                <a:tab pos="457200" algn="l"/>
              </a:tabLst>
            </a:pPr>
            <a:r>
              <a:rPr lang="en-US" sz="2800" b="1">
                <a:effectLst/>
                <a:latin typeface="Calibri" panose="020F0502020204030204" pitchFamily="34" charset="0"/>
                <a:ea typeface="Calibri" panose="020F0502020204030204" pitchFamily="34" charset="0"/>
                <a:cs typeface="Arial" panose="020B0604020202020204" pitchFamily="34" charset="0"/>
              </a:rPr>
              <a:t>Duty of care:</a:t>
            </a:r>
            <a:r>
              <a:rPr lang="en-US" sz="2800">
                <a:effectLst/>
                <a:latin typeface="Calibri" panose="020F0502020204030204" pitchFamily="34" charset="0"/>
                <a:ea typeface="Calibri" panose="020F0502020204030204" pitchFamily="34" charset="0"/>
                <a:cs typeface="Arial" panose="020B0604020202020204" pitchFamily="34" charset="0"/>
              </a:rPr>
              <a:t> Prepare for meetings, ask informed questions, review materials, and make decisions with reasonable diligence.</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800" b="1">
                <a:effectLst/>
                <a:latin typeface="Calibri" panose="020F0502020204030204" pitchFamily="34" charset="0"/>
                <a:ea typeface="Calibri" panose="020F0502020204030204" pitchFamily="34" charset="0"/>
                <a:cs typeface="Arial" panose="020B0604020202020204" pitchFamily="34" charset="0"/>
              </a:rPr>
              <a:t>Duty of loyalty:</a:t>
            </a:r>
            <a:r>
              <a:rPr lang="en-US" sz="2800">
                <a:effectLst/>
                <a:latin typeface="Calibri" panose="020F0502020204030204" pitchFamily="34" charset="0"/>
                <a:ea typeface="Calibri" panose="020F0502020204030204" pitchFamily="34" charset="0"/>
                <a:cs typeface="Arial" panose="020B0604020202020204" pitchFamily="34" charset="0"/>
              </a:rPr>
              <a:t> Put RJF’s interests ahead of personal, professional, or organizational interests.</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800" b="1">
                <a:effectLst/>
                <a:latin typeface="Calibri" panose="020F0502020204030204" pitchFamily="34" charset="0"/>
                <a:ea typeface="Calibri" panose="020F0502020204030204" pitchFamily="34" charset="0"/>
                <a:cs typeface="Arial" panose="020B0604020202020204" pitchFamily="34" charset="0"/>
              </a:rPr>
              <a:t>Duty of obedience:</a:t>
            </a:r>
            <a:r>
              <a:rPr lang="en-US" sz="2800">
                <a:effectLst/>
                <a:latin typeface="Calibri" panose="020F0502020204030204" pitchFamily="34" charset="0"/>
                <a:ea typeface="Calibri" panose="020F0502020204030204" pitchFamily="34" charset="0"/>
                <a:cs typeface="Arial" panose="020B0604020202020204" pitchFamily="34" charset="0"/>
              </a:rPr>
              <a:t> Ensure RJF operates consistently with its mission, governing documents, donor restrictions, and applicable law.</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800" b="1">
                <a:effectLst/>
                <a:latin typeface="Calibri" panose="020F0502020204030204" pitchFamily="34" charset="0"/>
                <a:ea typeface="Calibri" panose="020F0502020204030204" pitchFamily="34" charset="0"/>
                <a:cs typeface="Arial" panose="020B0604020202020204" pitchFamily="34" charset="0"/>
              </a:rPr>
              <a:t>Confidentiality:</a:t>
            </a:r>
            <a:r>
              <a:rPr lang="en-US" sz="2800">
                <a:effectLst/>
                <a:latin typeface="Calibri" panose="020F0502020204030204" pitchFamily="34" charset="0"/>
                <a:ea typeface="Calibri" panose="020F0502020204030204" pitchFamily="34" charset="0"/>
                <a:cs typeface="Arial" panose="020B0604020202020204" pitchFamily="34" charset="0"/>
              </a:rPr>
              <a:t> Protect donor information, financial information, personnel matters, and sensitive board deliberations.</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2800" b="1">
                <a:effectLst/>
                <a:latin typeface="Calibri" panose="020F0502020204030204" pitchFamily="34" charset="0"/>
                <a:ea typeface="Calibri" panose="020F0502020204030204" pitchFamily="34" charset="0"/>
                <a:cs typeface="Arial" panose="020B0604020202020204" pitchFamily="34" charset="0"/>
              </a:rPr>
              <a:t>Conflict of interest:</a:t>
            </a:r>
            <a:r>
              <a:rPr lang="en-US" sz="2800">
                <a:effectLst/>
                <a:latin typeface="Calibri" panose="020F0502020204030204" pitchFamily="34" charset="0"/>
                <a:ea typeface="Calibri" panose="020F0502020204030204" pitchFamily="34" charset="0"/>
                <a:cs typeface="Arial" panose="020B0604020202020204" pitchFamily="34" charset="0"/>
              </a:rPr>
              <a:t> Disclose actual, potential, or perceived conflicts and follow recusal procedures when appropriate.</a:t>
            </a:r>
            <a:endParaRPr lang="en-US" sz="240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a:p>
        </p:txBody>
      </p:sp>
      <p:pic>
        <p:nvPicPr>
          <p:cNvPr id="4" name="Content Placeholder 4">
            <a:extLst>
              <a:ext uri="{FF2B5EF4-FFF2-40B4-BE49-F238E27FC236}">
                <a16:creationId xmlns:a16="http://schemas.microsoft.com/office/drawing/2014/main" id="{0C3606C8-3BBE-D3C0-E9B2-84F4C4965CF2}"/>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243096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ACE15-1FA1-8B71-F9D4-0A54204BFF4A}"/>
            </a:ext>
          </a:extLst>
        </p:cNvPr>
        <p:cNvGrpSpPr/>
        <p:nvPr/>
      </p:nvGrpSpPr>
      <p:grpSpPr>
        <a:xfrm>
          <a:off x="0" y="0"/>
          <a:ext cx="0" cy="0"/>
          <a:chOff x="0" y="0"/>
          <a:chExt cx="0" cy="0"/>
        </a:xfrm>
      </p:grpSpPr>
      <p:sp>
        <p:nvSpPr>
          <p:cNvPr id="9015"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967BE8C9-C15E-4ABC-9319-53CD5060C349}"/>
              </a:ext>
            </a:extLst>
          </p:cNvPr>
          <p:cNvSpPr>
            <a:spLocks noGrp="1"/>
          </p:cNvSpPr>
          <p:nvPr>
            <p:ph type="title"/>
          </p:nvPr>
        </p:nvSpPr>
        <p:spPr>
          <a:xfrm>
            <a:off x="838200" y="365126"/>
            <a:ext cx="10271234" cy="831112"/>
          </a:xfrm>
        </p:spPr>
        <p:txBody>
          <a:bodyPr>
            <a:normAutofit fontScale="90000"/>
          </a:bodyPr>
          <a:lstStyle/>
          <a:p>
            <a:pPr>
              <a:lnSpc>
                <a:spcPct val="150000"/>
              </a:lnSpc>
            </a:pPr>
            <a:r>
              <a:rPr lang="en-US">
                <a:solidFill>
                  <a:srgbClr val="065949"/>
                </a:solidFill>
              </a:rPr>
              <a:t>Board Member Expectations</a:t>
            </a:r>
          </a:p>
        </p:txBody>
      </p:sp>
      <p:sp>
        <p:nvSpPr>
          <p:cNvPr id="3" name="Content Placeholder 2">
            <a:extLst>
              <a:ext uri="{FF2B5EF4-FFF2-40B4-BE49-F238E27FC236}">
                <a16:creationId xmlns:a16="http://schemas.microsoft.com/office/drawing/2014/main" id="{887AB91E-D946-D0FC-64A9-1CF67E3A581B}"/>
              </a:ext>
            </a:extLst>
          </p:cNvPr>
          <p:cNvSpPr>
            <a:spLocks noGrp="1"/>
          </p:cNvSpPr>
          <p:nvPr>
            <p:ph idx="1"/>
          </p:nvPr>
        </p:nvSpPr>
        <p:spPr>
          <a:xfrm>
            <a:off x="727726" y="1196238"/>
            <a:ext cx="8920771" cy="5204562"/>
          </a:xfrm>
        </p:spPr>
        <p:txBody>
          <a:bodyPr>
            <a:normAutofit fontScale="32500" lnSpcReduction="20000"/>
          </a:bodyPr>
          <a:lstStyle/>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Attend half of all board meetings.</a:t>
            </a:r>
          </a:p>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Serve actively on at least one committee.</a:t>
            </a:r>
          </a:p>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Maintain confidentiality and model ethical leadership.</a:t>
            </a:r>
          </a:p>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Support a culture of respectful discussion and collective decision-making.</a:t>
            </a:r>
          </a:p>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Understand RJF’s case for support and be able to explain it in plain language.</a:t>
            </a:r>
          </a:p>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Help identify opportunities for donor engagement, legacy conversations, and community partnerships.</a:t>
            </a:r>
          </a:p>
          <a:p>
            <a:pPr>
              <a:lnSpc>
                <a:spcPct val="150000"/>
              </a:lnSpc>
            </a:pPr>
            <a:r>
              <a:rPr lang="en-US" sz="5500">
                <a:effectLst/>
                <a:latin typeface="Arial" panose="020B0604020202020204" pitchFamily="34" charset="0"/>
                <a:ea typeface="Calibri" panose="020F0502020204030204" pitchFamily="34" charset="0"/>
                <a:cs typeface="Arial" panose="020B0604020202020204" pitchFamily="34" charset="0"/>
              </a:rPr>
              <a:t>Make a personally meaningful philanthropic commitment through a Donor-Advised Fund, Endowment Fund, or a Planned Gift. </a:t>
            </a:r>
          </a:p>
          <a:p>
            <a:pPr>
              <a:lnSpc>
                <a:spcPct val="150000"/>
              </a:lnSpc>
            </a:pPr>
            <a:endParaRPr lang="en-US">
              <a:latin typeface="Calibri" panose="020F0502020204030204" pitchFamily="34" charset="0"/>
              <a:ea typeface="Calibri" panose="020F0502020204030204" pitchFamily="34" charset="0"/>
              <a:cs typeface="Calibri" panose="020F0502020204030204" pitchFamily="34" charset="0"/>
            </a:endParaRPr>
          </a:p>
          <a:p>
            <a:endParaRPr lang="en-US">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a:p>
        </p:txBody>
      </p:sp>
      <p:pic>
        <p:nvPicPr>
          <p:cNvPr id="4" name="Content Placeholder 4">
            <a:extLst>
              <a:ext uri="{FF2B5EF4-FFF2-40B4-BE49-F238E27FC236}">
                <a16:creationId xmlns:a16="http://schemas.microsoft.com/office/drawing/2014/main" id="{5206E27B-9751-0A44-E270-E9DA25314B6B}"/>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454063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55B04-3A74-FBFE-AD9D-E190DD25D929}"/>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15183C66-764C-1D89-EF29-26D109DCBF09}"/>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61ED6035-3DEF-1BB5-2195-011283D0BCFC}"/>
              </a:ext>
            </a:extLst>
          </p:cNvPr>
          <p:cNvSpPr>
            <a:spLocks noGrp="1"/>
          </p:cNvSpPr>
          <p:nvPr>
            <p:ph type="title"/>
          </p:nvPr>
        </p:nvSpPr>
        <p:spPr>
          <a:xfrm>
            <a:off x="838200" y="365125"/>
            <a:ext cx="10515600" cy="930275"/>
          </a:xfrm>
        </p:spPr>
        <p:txBody>
          <a:bodyPr>
            <a:normAutofit fontScale="90000"/>
          </a:bodyPr>
          <a:lstStyle/>
          <a:p>
            <a:pPr>
              <a:lnSpc>
                <a:spcPct val="150000"/>
              </a:lnSpc>
            </a:pPr>
            <a:r>
              <a:rPr lang="en-US">
                <a:solidFill>
                  <a:srgbClr val="065949"/>
                </a:solidFill>
              </a:rPr>
              <a:t>Staff Roles</a:t>
            </a:r>
          </a:p>
        </p:txBody>
      </p:sp>
      <p:sp>
        <p:nvSpPr>
          <p:cNvPr id="3" name="Content Placeholder 2">
            <a:extLst>
              <a:ext uri="{FF2B5EF4-FFF2-40B4-BE49-F238E27FC236}">
                <a16:creationId xmlns:a16="http://schemas.microsoft.com/office/drawing/2014/main" id="{40436D3C-C822-39E3-7C7D-5232274B8195}"/>
              </a:ext>
            </a:extLst>
          </p:cNvPr>
          <p:cNvSpPr>
            <a:spLocks noGrp="1"/>
          </p:cNvSpPr>
          <p:nvPr>
            <p:ph idx="1"/>
          </p:nvPr>
        </p:nvSpPr>
        <p:spPr>
          <a:xfrm>
            <a:off x="838200" y="1295400"/>
            <a:ext cx="9132453" cy="4588341"/>
          </a:xfrm>
        </p:spPr>
        <p:txBody>
          <a:bodyPr>
            <a:normAutofit fontScale="25000" lnSpcReduction="20000"/>
          </a:bodyPr>
          <a:lstStyle/>
          <a:p>
            <a:pPr marL="0" lvl="1" indent="0">
              <a:lnSpc>
                <a:spcPct val="150000"/>
              </a:lnSpc>
              <a:spcBef>
                <a:spcPts val="1000"/>
              </a:spcBef>
              <a:buNone/>
            </a:pPr>
            <a:r>
              <a:rPr lang="en-US" sz="5600" b="1"/>
              <a:t>Liz Garrison, Executive Assistant.  </a:t>
            </a:r>
            <a:r>
              <a:rPr lang="en-US" sz="5600"/>
              <a:t>Oversees key administrative and operational functions for RJF, including office management, database administration, calendar coordination, grants committee support, and fund distribution processing. She plays a central role in ensuring the Foundation’s daily operations run smoothly and efficiently.</a:t>
            </a:r>
          </a:p>
          <a:p>
            <a:pPr marL="0" lvl="1" indent="0">
              <a:lnSpc>
                <a:spcPct val="150000"/>
              </a:lnSpc>
              <a:spcBef>
                <a:spcPts val="1000"/>
              </a:spcBef>
              <a:buNone/>
            </a:pPr>
            <a:r>
              <a:rPr lang="en-US" sz="5600" b="1"/>
              <a:t>Tami Powell, CFO.  </a:t>
            </a:r>
            <a:r>
              <a:rPr lang="en-US" sz="5600"/>
              <a:t>Responsible for RJF’s financial management, including accounting, budgeting, financial reporting, audits, tax filings, compliance, and risk management. She ensures the Foundation’s financial integrity and provides the information and controls needed for sound organizational decision-making.</a:t>
            </a:r>
          </a:p>
          <a:p>
            <a:pPr marL="0" lvl="1" indent="0">
              <a:lnSpc>
                <a:spcPct val="150000"/>
              </a:lnSpc>
              <a:spcBef>
                <a:spcPts val="1000"/>
              </a:spcBef>
              <a:buNone/>
            </a:pPr>
            <a:r>
              <a:rPr lang="en-US" sz="5600" b="1"/>
              <a:t>Lauren Plotkin, Legacy Program Director.  </a:t>
            </a:r>
            <a:r>
              <a:rPr lang="en-US" sz="5600"/>
              <a:t>Oversees RJF’s Life &amp; Legacy program, supporting participating agencies and synagogues in their efforts to secure after-lifetime gifts and build long-term philanthropic sustainability. She provides guidance, training, and program oversight to help organizations achieve their legacy giving</a:t>
            </a:r>
          </a:p>
          <a:p>
            <a:pPr marL="0" lvl="1" indent="0">
              <a:lnSpc>
                <a:spcPct val="150000"/>
              </a:lnSpc>
              <a:spcBef>
                <a:spcPts val="1000"/>
              </a:spcBef>
              <a:buNone/>
            </a:pPr>
            <a:r>
              <a:rPr lang="en-US" sz="5600" b="1"/>
              <a:t>Dan Brandeis, CEO.  </a:t>
            </a:r>
            <a:r>
              <a:rPr lang="en-US" sz="5600"/>
              <a:t>Reports to the Board of Directors, hires and manages staff, serves as the Foundation's principal spokesperson, lead fundraiser, community ambassador, and chief steward of the organization's financial, human, and philanthropic resources. The CEO ensures that the Foundation maintains the highest standards of governance, fiduciary responsibility, donor service, and operational excellence.</a:t>
            </a:r>
          </a:p>
          <a:p>
            <a:pPr lvl="1"/>
            <a:endParaRPr lang="en-US"/>
          </a:p>
          <a:p>
            <a:pPr marL="0" indent="0">
              <a:buNone/>
            </a:pPr>
            <a:endParaRPr lang="en-US"/>
          </a:p>
        </p:txBody>
      </p:sp>
      <p:pic>
        <p:nvPicPr>
          <p:cNvPr id="4" name="Content Placeholder 4">
            <a:extLst>
              <a:ext uri="{FF2B5EF4-FFF2-40B4-BE49-F238E27FC236}">
                <a16:creationId xmlns:a16="http://schemas.microsoft.com/office/drawing/2014/main" id="{F14FA20A-00D5-645E-FB81-D073CD97333A}"/>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1668956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8E2F7-27B1-006D-5623-164158B96D4F}"/>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2464F253-634F-7B66-E8FD-D83531864AE3}"/>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9BA82147-E7BB-06C1-89F4-AB970CF4260F}"/>
              </a:ext>
            </a:extLst>
          </p:cNvPr>
          <p:cNvSpPr>
            <a:spLocks noGrp="1"/>
          </p:cNvSpPr>
          <p:nvPr>
            <p:ph type="title"/>
          </p:nvPr>
        </p:nvSpPr>
        <p:spPr>
          <a:xfrm>
            <a:off x="838200" y="69851"/>
            <a:ext cx="10372725" cy="887550"/>
          </a:xfrm>
        </p:spPr>
        <p:txBody>
          <a:bodyPr>
            <a:normAutofit fontScale="90000"/>
          </a:bodyPr>
          <a:lstStyle/>
          <a:p>
            <a:pPr>
              <a:lnSpc>
                <a:spcPct val="150000"/>
              </a:lnSpc>
            </a:pPr>
            <a:r>
              <a:rPr lang="en-US">
                <a:solidFill>
                  <a:srgbClr val="065949"/>
                </a:solidFill>
              </a:rPr>
              <a:t>Foundation Overview—Types of Funds</a:t>
            </a:r>
          </a:p>
        </p:txBody>
      </p:sp>
      <p:sp>
        <p:nvSpPr>
          <p:cNvPr id="3" name="Content Placeholder 2">
            <a:extLst>
              <a:ext uri="{FF2B5EF4-FFF2-40B4-BE49-F238E27FC236}">
                <a16:creationId xmlns:a16="http://schemas.microsoft.com/office/drawing/2014/main" id="{3ACCEF11-13DB-ED96-9155-38DC78C07017}"/>
              </a:ext>
            </a:extLst>
          </p:cNvPr>
          <p:cNvSpPr>
            <a:spLocks noGrp="1"/>
          </p:cNvSpPr>
          <p:nvPr>
            <p:ph idx="1"/>
          </p:nvPr>
        </p:nvSpPr>
        <p:spPr>
          <a:xfrm>
            <a:off x="981075" y="1042987"/>
            <a:ext cx="9132453" cy="5424487"/>
          </a:xfrm>
        </p:spPr>
        <p:txBody>
          <a:bodyPr>
            <a:normAutofit fontScale="62500" lnSpcReduction="20000"/>
          </a:bodyPr>
          <a:lstStyle/>
          <a:p>
            <a:pPr marL="0" indent="0">
              <a:lnSpc>
                <a:spcPct val="170000"/>
              </a:lnSpc>
              <a:buNone/>
            </a:pPr>
            <a:r>
              <a:rPr lang="en-US" sz="3200" b="1"/>
              <a:t>Donor-Advised Fund</a:t>
            </a:r>
          </a:p>
          <a:p>
            <a:pPr>
              <a:lnSpc>
                <a:spcPct val="170000"/>
              </a:lnSpc>
            </a:pPr>
            <a:r>
              <a:rPr lang="en-US" sz="2600">
                <a:latin typeface="Arial" panose="020B0604020202020204" pitchFamily="34" charset="0"/>
                <a:cs typeface="Arial" panose="020B0604020202020204" pitchFamily="34" charset="0"/>
              </a:rPr>
              <a:t>A charitable giving account established by a donor who makes a contribution to the Foundation and receives an immediate charitable tax deduction. The Foundation invests these assets so the donor can benefit from investment growth.  The donor may then recommend grants over time to </a:t>
            </a:r>
            <a:r>
              <a:rPr lang="en-US" sz="2600" b="1" i="1">
                <a:latin typeface="Arial" panose="020B0604020202020204" pitchFamily="34" charset="0"/>
                <a:cs typeface="Arial" panose="020B0604020202020204" pitchFamily="34" charset="0"/>
              </a:rPr>
              <a:t>any</a:t>
            </a:r>
            <a:r>
              <a:rPr lang="en-US" sz="2600">
                <a:latin typeface="Arial" panose="020B0604020202020204" pitchFamily="34" charset="0"/>
                <a:cs typeface="Arial" panose="020B0604020202020204" pitchFamily="34" charset="0"/>
              </a:rPr>
              <a:t> qualified charitable organizations. While the Foundation retains legal control of the assets, it generally follows the donor's grant recommendations so long as they comply with applicable laws and Foundation policies.</a:t>
            </a:r>
          </a:p>
          <a:p>
            <a:pPr marL="0" indent="0">
              <a:lnSpc>
                <a:spcPct val="170000"/>
              </a:lnSpc>
              <a:buNone/>
            </a:pPr>
            <a:r>
              <a:rPr lang="en-US" sz="2600" b="1">
                <a:latin typeface="Arial" panose="020B0604020202020204" pitchFamily="34" charset="0"/>
                <a:cs typeface="Arial" panose="020B0604020202020204" pitchFamily="34" charset="0"/>
              </a:rPr>
              <a:t>Example</a:t>
            </a:r>
          </a:p>
          <a:p>
            <a:pPr>
              <a:lnSpc>
                <a:spcPct val="170000"/>
              </a:lnSpc>
            </a:pPr>
            <a:r>
              <a:rPr lang="en-US" sz="2600">
                <a:latin typeface="Arial" panose="020B0604020202020204" pitchFamily="34" charset="0"/>
                <a:cs typeface="Arial" panose="020B0604020202020204" pitchFamily="34" charset="0"/>
              </a:rPr>
              <a:t>Angela contributes Nvidia stock worth $10,000 that she bought for $1,000 to a DAF.  She gets a $10,000 tax deduction and avoids paying capital gains tax on the $9,000 of growth on the stock.  RJF sells the stock and invests the proceeds.  Angela then uses the fund to pay her synagogue dues, support her alma mater, contribute to the capital campaign at the JCC, etc.</a:t>
            </a:r>
          </a:p>
          <a:p>
            <a:pPr marL="0" indent="0">
              <a:buNone/>
            </a:pPr>
            <a:endParaRPr lang="en-US"/>
          </a:p>
        </p:txBody>
      </p:sp>
      <p:pic>
        <p:nvPicPr>
          <p:cNvPr id="4" name="Content Placeholder 4">
            <a:extLst>
              <a:ext uri="{FF2B5EF4-FFF2-40B4-BE49-F238E27FC236}">
                <a16:creationId xmlns:a16="http://schemas.microsoft.com/office/drawing/2014/main" id="{48B82FA1-C912-E695-F41F-1633B300EDC9}"/>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29491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56B52-3E7C-324E-A252-A6C89ACC94E0}"/>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3EA64C84-DEB5-56AD-17F2-45D34EC6DB6C}"/>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FA953130-AD0F-5E97-1456-FC400EFF21C0}"/>
              </a:ext>
            </a:extLst>
          </p:cNvPr>
          <p:cNvSpPr>
            <a:spLocks noGrp="1"/>
          </p:cNvSpPr>
          <p:nvPr>
            <p:ph type="title"/>
          </p:nvPr>
        </p:nvSpPr>
        <p:spPr>
          <a:xfrm>
            <a:off x="838200" y="102532"/>
            <a:ext cx="10372725" cy="1030943"/>
          </a:xfrm>
        </p:spPr>
        <p:txBody>
          <a:bodyPr/>
          <a:lstStyle/>
          <a:p>
            <a:pPr>
              <a:lnSpc>
                <a:spcPct val="150000"/>
              </a:lnSpc>
            </a:pPr>
            <a:r>
              <a:rPr lang="en-US">
                <a:solidFill>
                  <a:srgbClr val="065949"/>
                </a:solidFill>
              </a:rPr>
              <a:t>Foundation Overview—Types of Funds</a:t>
            </a:r>
          </a:p>
        </p:txBody>
      </p:sp>
      <p:sp>
        <p:nvSpPr>
          <p:cNvPr id="3" name="Content Placeholder 2">
            <a:extLst>
              <a:ext uri="{FF2B5EF4-FFF2-40B4-BE49-F238E27FC236}">
                <a16:creationId xmlns:a16="http://schemas.microsoft.com/office/drawing/2014/main" id="{6FB22EE1-4D80-C717-FD71-F714C93490C9}"/>
              </a:ext>
            </a:extLst>
          </p:cNvPr>
          <p:cNvSpPr>
            <a:spLocks noGrp="1"/>
          </p:cNvSpPr>
          <p:nvPr>
            <p:ph idx="1"/>
          </p:nvPr>
        </p:nvSpPr>
        <p:spPr>
          <a:xfrm>
            <a:off x="402799" y="978921"/>
            <a:ext cx="9132453" cy="5595572"/>
          </a:xfrm>
        </p:spPr>
        <p:txBody>
          <a:bodyPr>
            <a:normAutofit fontScale="70000" lnSpcReduction="20000"/>
          </a:bodyPr>
          <a:lstStyle/>
          <a:p>
            <a:pPr marL="0" indent="0">
              <a:lnSpc>
                <a:spcPct val="170000"/>
              </a:lnSpc>
              <a:buNone/>
            </a:pPr>
            <a:r>
              <a:rPr lang="en-US" sz="3400" b="1"/>
              <a:t>Endowment Fund</a:t>
            </a:r>
          </a:p>
          <a:p>
            <a:pPr>
              <a:lnSpc>
                <a:spcPct val="170000"/>
              </a:lnSpc>
            </a:pPr>
            <a:r>
              <a:rPr lang="en-US" sz="2600">
                <a:latin typeface="Arial" panose="020B0604020202020204" pitchFamily="34" charset="0"/>
                <a:cs typeface="Arial" panose="020B0604020202020204" pitchFamily="34" charset="0"/>
              </a:rPr>
              <a:t>An endowment fund is a permanent charitable fund designed to provide long-term support for a specific charitable purpose or organization. Contributions are invested, and the principal is typically preserved while a portion of the fund's value is distributed annually according to the Foundation's spending policy. Endowment funds may be designated, unrestricted, focused on a field-of-interest.</a:t>
            </a:r>
          </a:p>
          <a:p>
            <a:pPr marL="0" indent="0">
              <a:lnSpc>
                <a:spcPct val="170000"/>
              </a:lnSpc>
              <a:buNone/>
            </a:pPr>
            <a:r>
              <a:rPr lang="en-US" sz="2600" b="1">
                <a:latin typeface="Arial" panose="020B0604020202020204" pitchFamily="34" charset="0"/>
                <a:cs typeface="Arial" panose="020B0604020202020204" pitchFamily="34" charset="0"/>
              </a:rPr>
              <a:t>Example</a:t>
            </a:r>
            <a:r>
              <a:rPr lang="en-US" sz="2600">
                <a:latin typeface="Arial" panose="020B0604020202020204" pitchFamily="34" charset="0"/>
                <a:cs typeface="Arial" panose="020B0604020202020204" pitchFamily="34" charset="0"/>
              </a:rPr>
              <a:t>:  </a:t>
            </a:r>
          </a:p>
          <a:p>
            <a:pPr>
              <a:lnSpc>
                <a:spcPct val="170000"/>
              </a:lnSpc>
            </a:pPr>
            <a:r>
              <a:rPr lang="en-US" sz="2600">
                <a:latin typeface="Arial" panose="020B0604020202020204" pitchFamily="34" charset="0"/>
                <a:cs typeface="Arial" panose="020B0604020202020204" pitchFamily="34" charset="0"/>
              </a:rPr>
              <a:t>Scott loved camp and wants to support scholarships for Jewish camping. Scott is retired and does not itemize his deductions.  He makes a tax-free rollover from his IRA to RJF of $18,000 to create “Scott’s Tots Endowment Fund.”  Each year, the income is used by RJF’s Grants Committee to support scholarships for camping.</a:t>
            </a:r>
          </a:p>
          <a:p>
            <a:pPr marL="0" indent="0">
              <a:buNone/>
            </a:pPr>
            <a:endParaRPr lang="en-US"/>
          </a:p>
        </p:txBody>
      </p:sp>
      <p:pic>
        <p:nvPicPr>
          <p:cNvPr id="4" name="Content Placeholder 4">
            <a:extLst>
              <a:ext uri="{FF2B5EF4-FFF2-40B4-BE49-F238E27FC236}">
                <a16:creationId xmlns:a16="http://schemas.microsoft.com/office/drawing/2014/main" id="{904AF6BC-F2AD-0F07-0B04-148B6EE2808A}"/>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3861784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3DF54-81AC-C903-DB12-4E97C52359CF}"/>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E7C01ADE-800A-BD52-B80A-D19AEB67F2C0}"/>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D9C7DEF5-3E59-8E90-5135-BC42CFDC0AD0}"/>
              </a:ext>
            </a:extLst>
          </p:cNvPr>
          <p:cNvSpPr>
            <a:spLocks noGrp="1"/>
          </p:cNvSpPr>
          <p:nvPr>
            <p:ph type="title"/>
          </p:nvPr>
        </p:nvSpPr>
        <p:spPr>
          <a:xfrm>
            <a:off x="838199" y="1"/>
            <a:ext cx="10572751" cy="1066800"/>
          </a:xfrm>
        </p:spPr>
        <p:txBody>
          <a:bodyPr>
            <a:normAutofit/>
          </a:bodyPr>
          <a:lstStyle/>
          <a:p>
            <a:pPr>
              <a:lnSpc>
                <a:spcPct val="150000"/>
              </a:lnSpc>
            </a:pPr>
            <a:r>
              <a:rPr lang="en-US">
                <a:solidFill>
                  <a:srgbClr val="065949"/>
                </a:solidFill>
              </a:rPr>
              <a:t>Foundation Overview—Types of Funds</a:t>
            </a:r>
          </a:p>
        </p:txBody>
      </p:sp>
      <p:sp>
        <p:nvSpPr>
          <p:cNvPr id="3" name="Content Placeholder 2">
            <a:extLst>
              <a:ext uri="{FF2B5EF4-FFF2-40B4-BE49-F238E27FC236}">
                <a16:creationId xmlns:a16="http://schemas.microsoft.com/office/drawing/2014/main" id="{3CE13490-978F-AB0B-62DE-F97910BD4D70}"/>
              </a:ext>
            </a:extLst>
          </p:cNvPr>
          <p:cNvSpPr>
            <a:spLocks noGrp="1"/>
          </p:cNvSpPr>
          <p:nvPr>
            <p:ph idx="1"/>
          </p:nvPr>
        </p:nvSpPr>
        <p:spPr>
          <a:xfrm>
            <a:off x="402799" y="814886"/>
            <a:ext cx="9741326" cy="5228227"/>
          </a:xfrm>
        </p:spPr>
        <p:txBody>
          <a:bodyPr>
            <a:normAutofit lnSpcReduction="10000"/>
          </a:bodyPr>
          <a:lstStyle/>
          <a:p>
            <a:pPr marL="0" indent="0">
              <a:lnSpc>
                <a:spcPct val="160000"/>
              </a:lnSpc>
              <a:buNone/>
            </a:pPr>
            <a:r>
              <a:rPr lang="en-US" sz="2400" b="1"/>
              <a:t>Agency/Synagogue Fund</a:t>
            </a:r>
          </a:p>
          <a:p>
            <a:pPr>
              <a:lnSpc>
                <a:spcPct val="160000"/>
              </a:lnSpc>
            </a:pPr>
            <a:r>
              <a:rPr lang="en-US" sz="1600">
                <a:latin typeface="Arial" panose="020B0604020202020204" pitchFamily="34" charset="0"/>
                <a:cs typeface="Arial" panose="020B0604020202020204" pitchFamily="34" charset="0"/>
              </a:rPr>
              <a:t>An Agency Fund (sometimes called a Custodial Fund) is established by a nonprofit organization that transfers assets to the Foundation to be managed and invested on the organization's behalf. The Foundation provides professional investment management and administrative services, while distributions are generally made to support the organization's ongoing charitable activities.</a:t>
            </a:r>
          </a:p>
          <a:p>
            <a:pPr marL="0" indent="0">
              <a:lnSpc>
                <a:spcPct val="160000"/>
              </a:lnSpc>
              <a:buNone/>
            </a:pPr>
            <a:r>
              <a:rPr lang="en-US" sz="2000" b="1"/>
              <a:t>Example</a:t>
            </a:r>
          </a:p>
          <a:p>
            <a:pPr>
              <a:lnSpc>
                <a:spcPct val="160000"/>
              </a:lnSpc>
            </a:pPr>
            <a:r>
              <a:rPr lang="en-US" sz="1600">
                <a:latin typeface="Arial" panose="020B0604020202020204" pitchFamily="34" charset="0"/>
                <a:cs typeface="Arial" panose="020B0604020202020204" pitchFamily="34" charset="0"/>
              </a:rPr>
              <a:t>A Congregation has $500,000 in investments managed by a congregant that include unrestricted assets as well as a number of designated funds (</a:t>
            </a:r>
            <a:r>
              <a:rPr lang="en-US" sz="1600" i="1">
                <a:latin typeface="Arial" panose="020B0604020202020204" pitchFamily="34" charset="0"/>
                <a:cs typeface="Arial" panose="020B0604020202020204" pitchFamily="34" charset="0"/>
              </a:rPr>
              <a:t>e.g</a:t>
            </a:r>
            <a:r>
              <a:rPr lang="en-US" sz="1600">
                <a:latin typeface="Arial" panose="020B0604020202020204" pitchFamily="34" charset="0"/>
                <a:cs typeface="Arial" panose="020B0604020202020204" pitchFamily="34" charset="0"/>
              </a:rPr>
              <a:t>. the Stein Bima Flowers Fund).  The board of the congregation decides to invest its assets with RJF to benefit from fiduciary oversight, investment expertise, and on-line fund administration that RJF offers.  RJF and the congregation execute an agreement to do exactly what the congregation wants and ensure that control of the fund remains with the congregation.</a:t>
            </a:r>
            <a:endParaRPr lang="en-US"/>
          </a:p>
        </p:txBody>
      </p:sp>
      <p:pic>
        <p:nvPicPr>
          <p:cNvPr id="4" name="Content Placeholder 4">
            <a:extLst>
              <a:ext uri="{FF2B5EF4-FFF2-40B4-BE49-F238E27FC236}">
                <a16:creationId xmlns:a16="http://schemas.microsoft.com/office/drawing/2014/main" id="{B4467BE7-F89A-309D-F331-778BB03A5710}"/>
              </a:ext>
            </a:extLst>
          </p:cNvPr>
          <p:cNvPicPr>
            <a:picLocks noChangeAspect="1"/>
          </p:cNvPicPr>
          <p:nvPr/>
        </p:nvPicPr>
        <p:blipFill>
          <a:blip r:embed="rId3"/>
          <a:stretch>
            <a:fillRect/>
          </a:stretch>
        </p:blipFill>
        <p:spPr>
          <a:xfrm>
            <a:off x="10101818" y="4830944"/>
            <a:ext cx="1687383" cy="1325563"/>
          </a:xfrm>
          <a:prstGeom prst="rect">
            <a:avLst/>
          </a:prstGeom>
        </p:spPr>
      </p:pic>
    </p:spTree>
    <p:extLst>
      <p:ext uri="{BB962C8B-B14F-4D97-AF65-F5344CB8AC3E}">
        <p14:creationId xmlns:p14="http://schemas.microsoft.com/office/powerpoint/2010/main" val="2627783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82E55-C193-2FB6-F099-4831479278C9}"/>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D18E7754-76C7-B0EA-3E32-AD061BA484C7}"/>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E2908C19-9043-2B8D-9248-A674F5991F19}"/>
              </a:ext>
            </a:extLst>
          </p:cNvPr>
          <p:cNvSpPr>
            <a:spLocks noGrp="1"/>
          </p:cNvSpPr>
          <p:nvPr>
            <p:ph type="title"/>
          </p:nvPr>
        </p:nvSpPr>
        <p:spPr>
          <a:xfrm>
            <a:off x="838199" y="1"/>
            <a:ext cx="10487025" cy="1047750"/>
          </a:xfrm>
        </p:spPr>
        <p:txBody>
          <a:bodyPr>
            <a:normAutofit/>
          </a:bodyPr>
          <a:lstStyle/>
          <a:p>
            <a:pPr>
              <a:lnSpc>
                <a:spcPct val="150000"/>
              </a:lnSpc>
            </a:pPr>
            <a:r>
              <a:rPr lang="en-US">
                <a:solidFill>
                  <a:srgbClr val="065949"/>
                </a:solidFill>
              </a:rPr>
              <a:t>Foundation Overview—Agency Funds</a:t>
            </a:r>
          </a:p>
        </p:txBody>
      </p:sp>
      <p:sp>
        <p:nvSpPr>
          <p:cNvPr id="3" name="Content Placeholder 2">
            <a:extLst>
              <a:ext uri="{FF2B5EF4-FFF2-40B4-BE49-F238E27FC236}">
                <a16:creationId xmlns:a16="http://schemas.microsoft.com/office/drawing/2014/main" id="{FF22276B-CBC1-DD27-A6ED-1B814F8B4233}"/>
              </a:ext>
            </a:extLst>
          </p:cNvPr>
          <p:cNvSpPr>
            <a:spLocks noGrp="1"/>
          </p:cNvSpPr>
          <p:nvPr>
            <p:ph idx="1"/>
          </p:nvPr>
        </p:nvSpPr>
        <p:spPr>
          <a:xfrm>
            <a:off x="1257023" y="1105175"/>
            <a:ext cx="3857901" cy="4647650"/>
          </a:xfrm>
        </p:spPr>
        <p:txBody>
          <a:bodyPr>
            <a:normAutofit fontScale="70000" lnSpcReduction="20000"/>
          </a:bodyPr>
          <a:lstStyle/>
          <a:p>
            <a:pPr>
              <a:lnSpc>
                <a:spcPct val="160000"/>
              </a:lnSpc>
            </a:pPr>
            <a:r>
              <a:rPr lang="en-US" sz="2400" b="1">
                <a:latin typeface="Arial" panose="020B0604020202020204" pitchFamily="34" charset="0"/>
                <a:cs typeface="Arial" panose="020B0604020202020204" pitchFamily="34" charset="0"/>
              </a:rPr>
              <a:t>Aleph</a:t>
            </a:r>
          </a:p>
          <a:p>
            <a:pPr>
              <a:lnSpc>
                <a:spcPct val="160000"/>
              </a:lnSpc>
            </a:pPr>
            <a:r>
              <a:rPr lang="en-US" sz="2400" b="1">
                <a:latin typeface="Arial" panose="020B0604020202020204" pitchFamily="34" charset="0"/>
                <a:cs typeface="Arial" panose="020B0604020202020204" pitchFamily="34" charset="0"/>
              </a:rPr>
              <a:t>Aleph Bet Preschool</a:t>
            </a:r>
          </a:p>
          <a:p>
            <a:pPr>
              <a:lnSpc>
                <a:spcPct val="160000"/>
              </a:lnSpc>
            </a:pPr>
            <a:r>
              <a:rPr lang="en-US" sz="2400" b="1">
                <a:latin typeface="Arial" panose="020B0604020202020204" pitchFamily="34" charset="0"/>
                <a:cs typeface="Arial" panose="020B0604020202020204" pitchFamily="34" charset="0"/>
              </a:rPr>
              <a:t>Beth Sholom Senior Living</a:t>
            </a:r>
          </a:p>
          <a:p>
            <a:pPr>
              <a:lnSpc>
                <a:spcPct val="160000"/>
              </a:lnSpc>
            </a:pPr>
            <a:r>
              <a:rPr lang="en-US" sz="2400" b="1">
                <a:latin typeface="Arial" panose="020B0604020202020204" pitchFamily="34" charset="0"/>
                <a:cs typeface="Arial" panose="020B0604020202020204" pitchFamily="34" charset="0"/>
              </a:rPr>
              <a:t>Beth Torah Cemetery</a:t>
            </a:r>
          </a:p>
          <a:p>
            <a:pPr>
              <a:lnSpc>
                <a:spcPct val="160000"/>
              </a:lnSpc>
            </a:pPr>
            <a:r>
              <a:rPr lang="en-US" sz="2400" b="1">
                <a:latin typeface="Arial" panose="020B0604020202020204" pitchFamily="34" charset="0"/>
                <a:cs typeface="Arial" panose="020B0604020202020204" pitchFamily="34" charset="0"/>
              </a:rPr>
              <a:t>Brith Achim Cemetery</a:t>
            </a:r>
          </a:p>
          <a:p>
            <a:pPr>
              <a:lnSpc>
                <a:spcPct val="160000"/>
              </a:lnSpc>
            </a:pPr>
            <a:r>
              <a:rPr lang="en-US" sz="2400" b="1">
                <a:latin typeface="Arial" panose="020B0604020202020204" pitchFamily="34" charset="0"/>
                <a:cs typeface="Arial" panose="020B0604020202020204" pitchFamily="34" charset="0"/>
              </a:rPr>
              <a:t>Congregation Or Atid</a:t>
            </a:r>
          </a:p>
          <a:p>
            <a:pPr>
              <a:lnSpc>
                <a:spcPct val="160000"/>
              </a:lnSpc>
            </a:pPr>
            <a:r>
              <a:rPr lang="en-US" sz="2400" b="1">
                <a:latin typeface="Arial" panose="020B0604020202020204" pitchFamily="34" charset="0"/>
                <a:cs typeface="Arial" panose="020B0604020202020204" pitchFamily="34" charset="0"/>
              </a:rPr>
              <a:t>Congregation Or Ami</a:t>
            </a:r>
          </a:p>
          <a:p>
            <a:pPr>
              <a:lnSpc>
                <a:spcPct val="160000"/>
              </a:lnSpc>
            </a:pPr>
            <a:r>
              <a:rPr lang="en-US" sz="2400" b="1">
                <a:latin typeface="Arial" panose="020B0604020202020204" pitchFamily="34" charset="0"/>
                <a:cs typeface="Arial" panose="020B0604020202020204" pitchFamily="34" charset="0"/>
              </a:rPr>
              <a:t>JCFR</a:t>
            </a:r>
          </a:p>
          <a:p>
            <a:pPr>
              <a:lnSpc>
                <a:spcPct val="160000"/>
              </a:lnSpc>
            </a:pPr>
            <a:r>
              <a:rPr lang="en-US" sz="2400" b="1">
                <a:latin typeface="Arial" panose="020B0604020202020204" pitchFamily="34" charset="0"/>
                <a:cs typeface="Arial" panose="020B0604020202020204" pitchFamily="34" charset="0"/>
              </a:rPr>
              <a:t>Jewish Family Services</a:t>
            </a:r>
          </a:p>
          <a:p>
            <a:endParaRPr lang="en-US"/>
          </a:p>
        </p:txBody>
      </p:sp>
      <p:pic>
        <p:nvPicPr>
          <p:cNvPr id="4" name="Content Placeholder 4">
            <a:extLst>
              <a:ext uri="{FF2B5EF4-FFF2-40B4-BE49-F238E27FC236}">
                <a16:creationId xmlns:a16="http://schemas.microsoft.com/office/drawing/2014/main" id="{2C4E7FBB-95BF-3D92-B297-972A9F82D17B}"/>
              </a:ext>
            </a:extLst>
          </p:cNvPr>
          <p:cNvPicPr>
            <a:picLocks noChangeAspect="1"/>
          </p:cNvPicPr>
          <p:nvPr/>
        </p:nvPicPr>
        <p:blipFill>
          <a:blip r:embed="rId3"/>
          <a:stretch>
            <a:fillRect/>
          </a:stretch>
        </p:blipFill>
        <p:spPr>
          <a:xfrm>
            <a:off x="9881200" y="4878569"/>
            <a:ext cx="1687383" cy="1325563"/>
          </a:xfrm>
          <a:prstGeom prst="rect">
            <a:avLst/>
          </a:prstGeom>
        </p:spPr>
      </p:pic>
      <p:sp>
        <p:nvSpPr>
          <p:cNvPr id="5" name="Content Placeholder 2">
            <a:extLst>
              <a:ext uri="{FF2B5EF4-FFF2-40B4-BE49-F238E27FC236}">
                <a16:creationId xmlns:a16="http://schemas.microsoft.com/office/drawing/2014/main" id="{C75E93D0-83A8-3223-BE9E-7FE3B4C10150}"/>
              </a:ext>
            </a:extLst>
          </p:cNvPr>
          <p:cNvSpPr txBox="1">
            <a:spLocks/>
          </p:cNvSpPr>
          <p:nvPr/>
        </p:nvSpPr>
        <p:spPr>
          <a:xfrm>
            <a:off x="5042682" y="1032997"/>
            <a:ext cx="4977618" cy="471982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000" b="1"/>
              <a:t>Orchard House School</a:t>
            </a:r>
          </a:p>
          <a:p>
            <a:pPr>
              <a:lnSpc>
                <a:spcPct val="150000"/>
              </a:lnSpc>
            </a:pPr>
            <a:r>
              <a:rPr lang="en-US" sz="2000" b="1" err="1"/>
              <a:t>Rudlin</a:t>
            </a:r>
            <a:r>
              <a:rPr lang="en-US" sz="2000" b="1"/>
              <a:t> Torah Academy </a:t>
            </a:r>
          </a:p>
          <a:p>
            <a:pPr>
              <a:lnSpc>
                <a:spcPct val="150000"/>
              </a:lnSpc>
            </a:pPr>
            <a:r>
              <a:rPr lang="en-US" sz="2000" b="1"/>
              <a:t>Sir Moses Montefiore Cemetery</a:t>
            </a:r>
          </a:p>
          <a:p>
            <a:pPr>
              <a:lnSpc>
                <a:spcPct val="150000"/>
              </a:lnSpc>
            </a:pPr>
            <a:r>
              <a:rPr lang="en-US" sz="2000" b="1"/>
              <a:t>Seven Hills School</a:t>
            </a:r>
          </a:p>
          <a:p>
            <a:pPr>
              <a:lnSpc>
                <a:spcPct val="150000"/>
              </a:lnSpc>
            </a:pPr>
            <a:r>
              <a:rPr lang="en-US" sz="2000" b="1"/>
              <a:t>Temple Beth-El</a:t>
            </a:r>
          </a:p>
          <a:p>
            <a:pPr>
              <a:lnSpc>
                <a:spcPct val="150000"/>
              </a:lnSpc>
            </a:pPr>
            <a:r>
              <a:rPr lang="en-US" sz="2000" b="1"/>
              <a:t>KBI</a:t>
            </a:r>
          </a:p>
          <a:p>
            <a:pPr>
              <a:lnSpc>
                <a:spcPct val="150000"/>
              </a:lnSpc>
            </a:pPr>
            <a:r>
              <a:rPr lang="en-US" sz="2000" b="1"/>
              <a:t>Virginia Holocaust Museum</a:t>
            </a:r>
          </a:p>
          <a:p>
            <a:pPr>
              <a:lnSpc>
                <a:spcPct val="150000"/>
              </a:lnSpc>
            </a:pPr>
            <a:r>
              <a:rPr lang="en-US" sz="2000" b="1"/>
              <a:t>Weinstein JCC</a:t>
            </a:r>
          </a:p>
          <a:p>
            <a:pPr>
              <a:lnSpc>
                <a:spcPct val="150000"/>
              </a:lnSpc>
            </a:pPr>
            <a:r>
              <a:rPr lang="en-US" sz="2000" b="1"/>
              <a:t>Workmen's Circle Cemetery</a:t>
            </a:r>
          </a:p>
          <a:p>
            <a:endParaRPr lang="en-US"/>
          </a:p>
        </p:txBody>
      </p:sp>
    </p:spTree>
    <p:extLst>
      <p:ext uri="{BB962C8B-B14F-4D97-AF65-F5344CB8AC3E}">
        <p14:creationId xmlns:p14="http://schemas.microsoft.com/office/powerpoint/2010/main" val="569865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FA30F-DB99-CA0D-E25A-95B12049A453}"/>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8A32DB72-BF38-A60E-CA59-EDAA9A990677}"/>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696D8BE8-C2A7-D6EF-19E9-141FE5147C53}"/>
              </a:ext>
            </a:extLst>
          </p:cNvPr>
          <p:cNvSpPr>
            <a:spLocks noGrp="1"/>
          </p:cNvSpPr>
          <p:nvPr>
            <p:ph type="title"/>
          </p:nvPr>
        </p:nvSpPr>
        <p:spPr>
          <a:xfrm>
            <a:off x="542666" y="-42672"/>
            <a:ext cx="10544175" cy="1171575"/>
          </a:xfrm>
        </p:spPr>
        <p:txBody>
          <a:bodyPr>
            <a:normAutofit/>
          </a:bodyPr>
          <a:lstStyle/>
          <a:p>
            <a:pPr>
              <a:lnSpc>
                <a:spcPct val="150000"/>
              </a:lnSpc>
            </a:pPr>
            <a:r>
              <a:rPr lang="en-US">
                <a:solidFill>
                  <a:srgbClr val="065949"/>
                </a:solidFill>
              </a:rPr>
              <a:t>Foundation Overview—Types of Funds</a:t>
            </a:r>
          </a:p>
        </p:txBody>
      </p:sp>
      <p:sp>
        <p:nvSpPr>
          <p:cNvPr id="3" name="Content Placeholder 2">
            <a:extLst>
              <a:ext uri="{FF2B5EF4-FFF2-40B4-BE49-F238E27FC236}">
                <a16:creationId xmlns:a16="http://schemas.microsoft.com/office/drawing/2014/main" id="{B2E9E631-7503-757C-7FF3-14FE55FFED4C}"/>
              </a:ext>
            </a:extLst>
          </p:cNvPr>
          <p:cNvSpPr>
            <a:spLocks noGrp="1"/>
          </p:cNvSpPr>
          <p:nvPr>
            <p:ph idx="1"/>
          </p:nvPr>
        </p:nvSpPr>
        <p:spPr>
          <a:xfrm>
            <a:off x="497271" y="1128903"/>
            <a:ext cx="9745879" cy="6224397"/>
          </a:xfrm>
        </p:spPr>
        <p:txBody>
          <a:bodyPr>
            <a:noAutofit/>
          </a:bodyPr>
          <a:lstStyle/>
          <a:p>
            <a:pPr marL="0" indent="0">
              <a:lnSpc>
                <a:spcPct val="160000"/>
              </a:lnSpc>
              <a:buNone/>
            </a:pPr>
            <a:r>
              <a:rPr lang="en-US" sz="1600" b="1">
                <a:latin typeface="Arial" panose="020B0604020202020204" pitchFamily="34" charset="0"/>
                <a:cs typeface="Arial" panose="020B0604020202020204" pitchFamily="34" charset="0"/>
              </a:rPr>
              <a:t>Genesis Fund</a:t>
            </a:r>
          </a:p>
          <a:p>
            <a:pPr>
              <a:lnSpc>
                <a:spcPct val="160000"/>
              </a:lnSpc>
            </a:pPr>
            <a:r>
              <a:rPr lang="en-US" sz="1600">
                <a:latin typeface="Arial" panose="020B0604020202020204" pitchFamily="34" charset="0"/>
                <a:cs typeface="Arial" panose="020B0604020202020204" pitchFamily="34" charset="0"/>
              </a:rPr>
              <a:t>The Genesis Fund is RJF's </a:t>
            </a:r>
            <a:r>
              <a:rPr lang="en-US" sz="1600" b="1">
                <a:latin typeface="Arial" panose="020B0604020202020204" pitchFamily="34" charset="0"/>
                <a:cs typeface="Arial" panose="020B0604020202020204" pitchFamily="34" charset="0"/>
              </a:rPr>
              <a:t>unrestricted</a:t>
            </a:r>
            <a:r>
              <a:rPr lang="en-US" sz="1600">
                <a:latin typeface="Arial" panose="020B0604020202020204" pitchFamily="34" charset="0"/>
                <a:cs typeface="Arial" panose="020B0604020202020204" pitchFamily="34" charset="0"/>
              </a:rPr>
              <a:t> community fund. Because the fund is unrestricted, the Foundation's Board may direct distributions where they are most needed and impactful.  Over the past few years, all the income from the Genesis fund has been used to fund our operations.  This year, we have projected a $40,000 surplus and, therefore, we expect to make grants with that surplus.  </a:t>
            </a:r>
            <a:r>
              <a:rPr lang="en-US" sz="1600" b="1">
                <a:latin typeface="Arial" panose="020B0604020202020204" pitchFamily="34" charset="0"/>
                <a:cs typeface="Arial" panose="020B0604020202020204" pitchFamily="34" charset="0"/>
              </a:rPr>
              <a:t>Today represents a tipping point—when each new dollar of fee revenue will result in a new dollar to the community.</a:t>
            </a:r>
          </a:p>
          <a:p>
            <a:pPr marL="0" indent="0">
              <a:lnSpc>
                <a:spcPct val="160000"/>
              </a:lnSpc>
              <a:buNone/>
            </a:pPr>
            <a:r>
              <a:rPr lang="en-US" sz="1600" b="1">
                <a:latin typeface="Arial" panose="020B0604020202020204" pitchFamily="34" charset="0"/>
                <a:cs typeface="Arial" panose="020B0604020202020204" pitchFamily="34" charset="0"/>
              </a:rPr>
              <a:t>Example</a:t>
            </a:r>
          </a:p>
          <a:p>
            <a:pPr>
              <a:lnSpc>
                <a:spcPct val="160000"/>
              </a:lnSpc>
            </a:pPr>
            <a:r>
              <a:rPr lang="en-US" sz="1600">
                <a:latin typeface="Arial" panose="020B0604020202020204" pitchFamily="34" charset="0"/>
                <a:cs typeface="Arial" panose="020B0604020202020204" pitchFamily="34" charset="0"/>
              </a:rPr>
              <a:t>Pam is committed to supporting the Richmond Jewish community but recognizes that community needs evolve over time. To ensure her gift remains relevant and impactful, she names the Genesis Fund as the beneficiary of 5% of her IRA. After her lifetime, her gift will create a lasting source of support, with annual distributions directed by RJF to meet emerging community needs.</a:t>
            </a:r>
          </a:p>
        </p:txBody>
      </p:sp>
      <p:pic>
        <p:nvPicPr>
          <p:cNvPr id="4" name="Content Placeholder 4">
            <a:extLst>
              <a:ext uri="{FF2B5EF4-FFF2-40B4-BE49-F238E27FC236}">
                <a16:creationId xmlns:a16="http://schemas.microsoft.com/office/drawing/2014/main" id="{BB82BCC8-C91A-9B5E-1BC2-D93E14875418}"/>
              </a:ext>
            </a:extLst>
          </p:cNvPr>
          <p:cNvPicPr>
            <a:picLocks noChangeAspect="1"/>
          </p:cNvPicPr>
          <p:nvPr/>
        </p:nvPicPr>
        <p:blipFill>
          <a:blip r:embed="rId3"/>
          <a:stretch>
            <a:fillRect/>
          </a:stretch>
        </p:blipFill>
        <p:spPr>
          <a:xfrm>
            <a:off x="10243150" y="4830944"/>
            <a:ext cx="1687383" cy="1325563"/>
          </a:xfrm>
          <a:prstGeom prst="rect">
            <a:avLst/>
          </a:prstGeom>
        </p:spPr>
      </p:pic>
    </p:spTree>
    <p:extLst>
      <p:ext uri="{BB962C8B-B14F-4D97-AF65-F5344CB8AC3E}">
        <p14:creationId xmlns:p14="http://schemas.microsoft.com/office/powerpoint/2010/main" val="2305573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0089E-4910-F0F2-935C-E00E802437B0}"/>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1375A5EF-BF33-78BB-80F0-2FDDBE4C03E0}"/>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0A69CE0E-A65D-D4A0-2606-816F3521F04F}"/>
              </a:ext>
            </a:extLst>
          </p:cNvPr>
          <p:cNvSpPr>
            <a:spLocks noGrp="1"/>
          </p:cNvSpPr>
          <p:nvPr>
            <p:ph type="title"/>
          </p:nvPr>
        </p:nvSpPr>
        <p:spPr>
          <a:xfrm>
            <a:off x="838200" y="-219075"/>
            <a:ext cx="10448925" cy="1247775"/>
          </a:xfrm>
        </p:spPr>
        <p:txBody>
          <a:bodyPr>
            <a:normAutofit/>
          </a:bodyPr>
          <a:lstStyle/>
          <a:p>
            <a:pPr>
              <a:lnSpc>
                <a:spcPct val="150000"/>
              </a:lnSpc>
            </a:pPr>
            <a:r>
              <a:rPr lang="en-US">
                <a:solidFill>
                  <a:srgbClr val="065949"/>
                </a:solidFill>
              </a:rPr>
              <a:t>Foundation Overview—Types of Funds</a:t>
            </a:r>
          </a:p>
        </p:txBody>
      </p:sp>
      <p:sp>
        <p:nvSpPr>
          <p:cNvPr id="3" name="Content Placeholder 2">
            <a:extLst>
              <a:ext uri="{FF2B5EF4-FFF2-40B4-BE49-F238E27FC236}">
                <a16:creationId xmlns:a16="http://schemas.microsoft.com/office/drawing/2014/main" id="{7CFE5AD1-B34E-85C7-34A2-14CB31FA77A0}"/>
              </a:ext>
            </a:extLst>
          </p:cNvPr>
          <p:cNvSpPr>
            <a:spLocks noGrp="1"/>
          </p:cNvSpPr>
          <p:nvPr>
            <p:ph idx="1"/>
          </p:nvPr>
        </p:nvSpPr>
        <p:spPr>
          <a:xfrm>
            <a:off x="748747" y="1368425"/>
            <a:ext cx="9132453" cy="4724262"/>
          </a:xfrm>
        </p:spPr>
        <p:txBody>
          <a:bodyPr>
            <a:normAutofit/>
          </a:bodyPr>
          <a:lstStyle/>
          <a:p>
            <a:pPr marL="457200" lvl="1" indent="0">
              <a:buNone/>
            </a:pPr>
            <a:endParaRPr lang="en-US"/>
          </a:p>
          <a:p>
            <a:pPr marL="0" indent="0">
              <a:buNone/>
            </a:pPr>
            <a:endParaRPr lang="en-US"/>
          </a:p>
        </p:txBody>
      </p:sp>
      <p:pic>
        <p:nvPicPr>
          <p:cNvPr id="4" name="Content Placeholder 4">
            <a:extLst>
              <a:ext uri="{FF2B5EF4-FFF2-40B4-BE49-F238E27FC236}">
                <a16:creationId xmlns:a16="http://schemas.microsoft.com/office/drawing/2014/main" id="{9FD97864-4F73-4BC1-0F66-4DD13947216A}"/>
              </a:ext>
            </a:extLst>
          </p:cNvPr>
          <p:cNvPicPr>
            <a:picLocks noChangeAspect="1"/>
          </p:cNvPicPr>
          <p:nvPr/>
        </p:nvPicPr>
        <p:blipFill>
          <a:blip r:embed="rId3"/>
          <a:stretch>
            <a:fillRect/>
          </a:stretch>
        </p:blipFill>
        <p:spPr>
          <a:xfrm>
            <a:off x="9881200" y="4878569"/>
            <a:ext cx="1687383" cy="1325563"/>
          </a:xfrm>
          <a:prstGeom prst="rect">
            <a:avLst/>
          </a:prstGeom>
        </p:spPr>
      </p:pic>
      <p:graphicFrame>
        <p:nvGraphicFramePr>
          <p:cNvPr id="6" name="Fund Balance by Type">
            <a:extLst>
              <a:ext uri="{FF2B5EF4-FFF2-40B4-BE49-F238E27FC236}">
                <a16:creationId xmlns:a16="http://schemas.microsoft.com/office/drawing/2014/main" id="{701FFB95-FBC7-38F7-4A39-1BF850B2D445}"/>
              </a:ext>
            </a:extLst>
          </p:cNvPr>
          <p:cNvGraphicFramePr>
            <a:graphicFrameLocks/>
          </p:cNvGraphicFramePr>
          <p:nvPr>
            <p:extLst>
              <p:ext uri="{D42A27DB-BD31-4B8C-83A1-F6EECF244321}">
                <p14:modId xmlns:p14="http://schemas.microsoft.com/office/powerpoint/2010/main" val="4096319009"/>
              </p:ext>
            </p:extLst>
          </p:nvPr>
        </p:nvGraphicFramePr>
        <p:xfrm>
          <a:off x="1333500" y="765313"/>
          <a:ext cx="7945257" cy="57593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32899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7AA4-9789-B1FD-04BF-28054CD9F938}"/>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7AF7C2E3-A85A-01EB-C36F-194DDB545DD0}"/>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3EEFB8D6-7C95-DDF4-6CA3-5A4784D49173}"/>
              </a:ext>
            </a:extLst>
          </p:cNvPr>
          <p:cNvSpPr>
            <a:spLocks noGrp="1"/>
          </p:cNvSpPr>
          <p:nvPr>
            <p:ph type="title"/>
          </p:nvPr>
        </p:nvSpPr>
        <p:spPr/>
        <p:txBody>
          <a:bodyPr/>
          <a:lstStyle/>
          <a:p>
            <a:pPr>
              <a:lnSpc>
                <a:spcPct val="150000"/>
              </a:lnSpc>
            </a:pPr>
            <a:r>
              <a:rPr lang="en-US">
                <a:solidFill>
                  <a:srgbClr val="065949"/>
                </a:solidFill>
              </a:rPr>
              <a:t>Foundation Overview—Planned Giving</a:t>
            </a:r>
          </a:p>
        </p:txBody>
      </p:sp>
      <p:sp>
        <p:nvSpPr>
          <p:cNvPr id="3" name="Content Placeholder 2">
            <a:extLst>
              <a:ext uri="{FF2B5EF4-FFF2-40B4-BE49-F238E27FC236}">
                <a16:creationId xmlns:a16="http://schemas.microsoft.com/office/drawing/2014/main" id="{0DBC04AF-E323-490E-0031-4029A6ACDECD}"/>
              </a:ext>
            </a:extLst>
          </p:cNvPr>
          <p:cNvSpPr>
            <a:spLocks noGrp="1"/>
          </p:cNvSpPr>
          <p:nvPr>
            <p:ph idx="1"/>
          </p:nvPr>
        </p:nvSpPr>
        <p:spPr>
          <a:xfrm>
            <a:off x="748747" y="1368425"/>
            <a:ext cx="8500000" cy="4300000"/>
          </a:xfrm>
        </p:spPr>
        <p:txBody>
          <a:bodyPr>
            <a:normAutofit/>
          </a:bodyPr>
          <a:lstStyle/>
          <a:p>
            <a:pPr marL="457200" lvl="1" indent="0">
              <a:buNone/>
            </a:pPr>
            <a:endParaRPr lang="en-US"/>
          </a:p>
          <a:p>
            <a:pPr marL="0" indent="0">
              <a:buNone/>
            </a:pPr>
            <a:endParaRPr lang="en-US"/>
          </a:p>
        </p:txBody>
      </p:sp>
      <p:pic>
        <p:nvPicPr>
          <p:cNvPr id="4" name="Content Placeholder 4">
            <a:extLst>
              <a:ext uri="{FF2B5EF4-FFF2-40B4-BE49-F238E27FC236}">
                <a16:creationId xmlns:a16="http://schemas.microsoft.com/office/drawing/2014/main" id="{68D1182F-4F2B-702E-AF66-454B3DFB120A}"/>
              </a:ext>
            </a:extLst>
          </p:cNvPr>
          <p:cNvPicPr>
            <a:picLocks noChangeAspect="1"/>
          </p:cNvPicPr>
          <p:nvPr/>
        </p:nvPicPr>
        <p:blipFill>
          <a:blip r:embed="rId3"/>
          <a:stretch>
            <a:fillRect/>
          </a:stretch>
        </p:blipFill>
        <p:spPr>
          <a:xfrm>
            <a:off x="9881200" y="4878569"/>
            <a:ext cx="1687383" cy="1325563"/>
          </a:xfrm>
          <a:prstGeom prst="rect">
            <a:avLst/>
          </a:prstGeom>
        </p:spPr>
      </p:pic>
      <p:sp>
        <p:nvSpPr>
          <p:cNvPr id="5" name="Content Placeholder 2">
            <a:extLst>
              <a:ext uri="{FF2B5EF4-FFF2-40B4-BE49-F238E27FC236}">
                <a16:creationId xmlns:a16="http://schemas.microsoft.com/office/drawing/2014/main" id="{C5232469-D2FE-2CD3-960C-DACA06642449}"/>
              </a:ext>
            </a:extLst>
          </p:cNvPr>
          <p:cNvSpPr txBox="1">
            <a:spLocks/>
          </p:cNvSpPr>
          <p:nvPr/>
        </p:nvSpPr>
        <p:spPr>
          <a:xfrm>
            <a:off x="901147" y="1520825"/>
            <a:ext cx="8500000" cy="4300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200" b="1"/>
              <a:t>Planned Giving</a:t>
            </a:r>
          </a:p>
          <a:p>
            <a:pPr marL="228600" indent="0">
              <a:lnSpc>
                <a:spcPct val="150000"/>
              </a:lnSpc>
              <a:buNone/>
            </a:pPr>
            <a:r>
              <a:rPr lang="en-US" sz="1600"/>
              <a:t>A planned gift is arranged today—often through a will, trust, or beneficiary designation—and benefits the Foundation at a future date, typically as part of a donor's estate plan.</a:t>
            </a:r>
          </a:p>
          <a:p>
            <a:pPr marL="228600" indent="0">
              <a:lnSpc>
                <a:spcPct val="150000"/>
              </a:lnSpc>
              <a:buNone/>
            </a:pPr>
            <a:r>
              <a:rPr lang="en-US" sz="1800" b="1"/>
              <a:t>Common vehicles:</a:t>
            </a:r>
          </a:p>
          <a:p>
            <a:pPr lvl="1">
              <a:lnSpc>
                <a:spcPct val="150000"/>
              </a:lnSpc>
            </a:pPr>
            <a:r>
              <a:rPr lang="en-US" sz="1600"/>
              <a:t>Bequests in a will or living trust</a:t>
            </a:r>
          </a:p>
          <a:p>
            <a:pPr lvl="1">
              <a:lnSpc>
                <a:spcPct val="150000"/>
              </a:lnSpc>
            </a:pPr>
            <a:r>
              <a:rPr lang="en-US" sz="1600"/>
              <a:t>Beneficiary designations on retirement accounts or life insurance</a:t>
            </a:r>
          </a:p>
          <a:p>
            <a:pPr lvl="1">
              <a:lnSpc>
                <a:spcPct val="150000"/>
              </a:lnSpc>
            </a:pPr>
            <a:r>
              <a:rPr lang="en-US" sz="1600"/>
              <a:t>Charitable gift annuities</a:t>
            </a:r>
          </a:p>
          <a:p>
            <a:pPr lvl="1">
              <a:lnSpc>
                <a:spcPct val="150000"/>
              </a:lnSpc>
            </a:pPr>
            <a:r>
              <a:rPr lang="en-US" sz="1600"/>
              <a:t>Charitable remainder and charitable lead trusts</a:t>
            </a:r>
          </a:p>
          <a:p>
            <a:pPr lvl="1">
              <a:lnSpc>
                <a:spcPct val="150000"/>
              </a:lnSpc>
            </a:pPr>
            <a:r>
              <a:rPr lang="en-US" sz="1600"/>
              <a:t>Gifts of appreciated securities or real estate</a:t>
            </a:r>
          </a:p>
        </p:txBody>
      </p:sp>
    </p:spTree>
    <p:extLst>
      <p:ext uri="{BB962C8B-B14F-4D97-AF65-F5344CB8AC3E}">
        <p14:creationId xmlns:p14="http://schemas.microsoft.com/office/powerpoint/2010/main" val="1992570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9094D-2338-1867-4F19-9E76683807A2}"/>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7CC29DD3-FE58-339A-FC55-7BAAAFA44513}"/>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F0EFD166-99B4-BA46-7358-CA4AF9632C34}"/>
              </a:ext>
            </a:extLst>
          </p:cNvPr>
          <p:cNvSpPr>
            <a:spLocks noGrp="1"/>
          </p:cNvSpPr>
          <p:nvPr>
            <p:ph type="title"/>
          </p:nvPr>
        </p:nvSpPr>
        <p:spPr>
          <a:xfrm>
            <a:off x="838200" y="0"/>
            <a:ext cx="10496550" cy="1037176"/>
          </a:xfrm>
        </p:spPr>
        <p:txBody>
          <a:bodyPr>
            <a:normAutofit/>
          </a:bodyPr>
          <a:lstStyle/>
          <a:p>
            <a:pPr>
              <a:lnSpc>
                <a:spcPct val="150000"/>
              </a:lnSpc>
            </a:pPr>
            <a:r>
              <a:rPr lang="en-US">
                <a:solidFill>
                  <a:srgbClr val="065949"/>
                </a:solidFill>
              </a:rPr>
              <a:t>Foundation Overview—Legacy Plus</a:t>
            </a:r>
          </a:p>
        </p:txBody>
      </p:sp>
      <p:sp>
        <p:nvSpPr>
          <p:cNvPr id="3" name="Content Placeholder 2">
            <a:extLst>
              <a:ext uri="{FF2B5EF4-FFF2-40B4-BE49-F238E27FC236}">
                <a16:creationId xmlns:a16="http://schemas.microsoft.com/office/drawing/2014/main" id="{E00C27A5-C723-0321-DFFD-3C824D03D791}"/>
              </a:ext>
            </a:extLst>
          </p:cNvPr>
          <p:cNvSpPr>
            <a:spLocks noGrp="1"/>
          </p:cNvSpPr>
          <p:nvPr>
            <p:ph idx="1"/>
          </p:nvPr>
        </p:nvSpPr>
        <p:spPr>
          <a:xfrm>
            <a:off x="763752" y="1037175"/>
            <a:ext cx="9117448" cy="5166957"/>
          </a:xfrm>
        </p:spPr>
        <p:txBody>
          <a:bodyPr>
            <a:normAutofit/>
          </a:bodyPr>
          <a:lstStyle/>
          <a:p>
            <a:pPr marL="0" marR="0">
              <a:lnSpc>
                <a:spcPct val="150000"/>
              </a:lnSpc>
              <a:spcAft>
                <a:spcPts val="800"/>
              </a:spcAft>
              <a:buNone/>
            </a:pPr>
            <a:r>
              <a:rPr lang="en-US" sz="1900" kern="100">
                <a:effectLst/>
                <a:latin typeface="Arial" panose="020B0604020202020204" pitchFamily="34" charset="0"/>
                <a:ea typeface="Aptos" panose="020B0004020202020204" pitchFamily="34" charset="0"/>
                <a:cs typeface="Arial" panose="020B0604020202020204" pitchFamily="34" charset="0"/>
              </a:rPr>
              <a:t>In June 2026, the RJF Board approved an innovative </a:t>
            </a:r>
            <a:r>
              <a:rPr lang="en-US" sz="1900" b="1" kern="100">
                <a:effectLst/>
                <a:latin typeface="Arial" panose="020B0604020202020204" pitchFamily="34" charset="0"/>
                <a:ea typeface="Aptos" panose="020B0004020202020204" pitchFamily="34" charset="0"/>
                <a:cs typeface="Arial" panose="020B0604020202020204" pitchFamily="34" charset="0"/>
              </a:rPr>
              <a:t>10% match </a:t>
            </a:r>
            <a:r>
              <a:rPr lang="en-US" sz="1900" kern="100">
                <a:effectLst/>
                <a:latin typeface="Arial" panose="020B0604020202020204" pitchFamily="34" charset="0"/>
                <a:ea typeface="Aptos" panose="020B0004020202020204" pitchFamily="34" charset="0"/>
                <a:cs typeface="Arial" panose="020B0604020202020204" pitchFamily="34" charset="0"/>
              </a:rPr>
              <a:t>program for any donor establishing a new endowment fund benefiting the Richmond Jewish Community.  </a:t>
            </a:r>
          </a:p>
          <a:p>
            <a:pPr marL="114300" indent="-342900">
              <a:lnSpc>
                <a:spcPct val="150000"/>
              </a:lnSpc>
              <a:spcAft>
                <a:spcPts val="800"/>
              </a:spcAft>
            </a:pPr>
            <a:r>
              <a:rPr lang="en-US" sz="1900" kern="100">
                <a:effectLst/>
                <a:latin typeface="Arial" panose="020B0604020202020204" pitchFamily="34" charset="0"/>
                <a:ea typeface="Aptos" panose="020B0004020202020204" pitchFamily="34" charset="0"/>
                <a:cs typeface="Arial" panose="020B0604020202020204" pitchFamily="34" charset="0"/>
              </a:rPr>
              <a:t>The match is up to $3,600, per fund</a:t>
            </a:r>
          </a:p>
          <a:p>
            <a:pPr marL="114300" indent="-342900">
              <a:lnSpc>
                <a:spcPct val="150000"/>
              </a:lnSpc>
              <a:spcAft>
                <a:spcPts val="800"/>
              </a:spcAft>
            </a:pPr>
            <a:r>
              <a:rPr lang="en-US" sz="1900" kern="100">
                <a:effectLst/>
                <a:latin typeface="Arial" panose="020B0604020202020204" pitchFamily="34" charset="0"/>
                <a:ea typeface="Aptos" panose="020B0004020202020204" pitchFamily="34" charset="0"/>
                <a:cs typeface="Arial" panose="020B0604020202020204" pitchFamily="34" charset="0"/>
              </a:rPr>
              <a:t>The matching pool is $100,000</a:t>
            </a:r>
          </a:p>
          <a:p>
            <a:pPr marL="228600" marR="0">
              <a:lnSpc>
                <a:spcPct val="150000"/>
              </a:lnSpc>
              <a:spcAft>
                <a:spcPts val="800"/>
              </a:spcAft>
              <a:buNone/>
            </a:pPr>
            <a:r>
              <a:rPr lang="en-US" sz="1900" kern="100">
                <a:effectLst/>
                <a:latin typeface="Arial" panose="020B0604020202020204" pitchFamily="34" charset="0"/>
                <a:ea typeface="Times New Roman" panose="02020603050405020304" pitchFamily="18" charset="0"/>
                <a:cs typeface="Arial" panose="020B0604020202020204" pitchFamily="34" charset="0"/>
              </a:rPr>
              <a:t>Example: </a:t>
            </a:r>
          </a:p>
          <a:p>
            <a:pPr marL="228600" marR="0">
              <a:lnSpc>
                <a:spcPct val="150000"/>
              </a:lnSpc>
              <a:spcAft>
                <a:spcPts val="800"/>
              </a:spcAft>
              <a:buNone/>
            </a:pPr>
            <a:r>
              <a:rPr lang="en-US" sz="1900" kern="100">
                <a:effectLst/>
                <a:latin typeface="Arial" panose="020B0604020202020204" pitchFamily="34" charset="0"/>
                <a:ea typeface="Times New Roman" panose="02020603050405020304" pitchFamily="18" charset="0"/>
                <a:cs typeface="Arial" panose="020B0604020202020204" pitchFamily="34" charset="0"/>
              </a:rPr>
              <a:t>    Darryl Philbin creates the Philbin Family Endowment Fund at RJF with a gift of $25,000. RJF adds an extra $2,500 to the fund to equal $27,500. It’s that simple!</a:t>
            </a:r>
            <a:endParaRPr lang="en-US" sz="1900" kern="100">
              <a:effectLst/>
              <a:latin typeface="Arial" panose="020B0604020202020204" pitchFamily="34" charset="0"/>
              <a:ea typeface="Aptos" panose="020B0004020202020204" pitchFamily="34" charset="0"/>
              <a:cs typeface="Arial" panose="020B0604020202020204" pitchFamily="34" charset="0"/>
            </a:endParaRPr>
          </a:p>
          <a:p>
            <a:pPr marL="457200" lvl="1" indent="0">
              <a:buNone/>
            </a:pPr>
            <a:endParaRPr lang="en-US"/>
          </a:p>
          <a:p>
            <a:pPr marL="0" indent="0">
              <a:buNone/>
            </a:pPr>
            <a:endParaRPr lang="en-US"/>
          </a:p>
        </p:txBody>
      </p:sp>
      <p:pic>
        <p:nvPicPr>
          <p:cNvPr id="4" name="Content Placeholder 4">
            <a:extLst>
              <a:ext uri="{FF2B5EF4-FFF2-40B4-BE49-F238E27FC236}">
                <a16:creationId xmlns:a16="http://schemas.microsoft.com/office/drawing/2014/main" id="{0EEB210D-7CBD-22E7-F28C-118F58E350D4}"/>
              </a:ext>
            </a:extLst>
          </p:cNvPr>
          <p:cNvPicPr>
            <a:picLocks noChangeAspect="1"/>
          </p:cNvPicPr>
          <p:nvPr/>
        </p:nvPicPr>
        <p:blipFill>
          <a:blip r:embed="rId3"/>
          <a:stretch>
            <a:fillRect/>
          </a:stretch>
        </p:blipFill>
        <p:spPr>
          <a:xfrm>
            <a:off x="9881200" y="4878569"/>
            <a:ext cx="1687383" cy="1325563"/>
          </a:xfrm>
          <a:prstGeom prst="rect">
            <a:avLst/>
          </a:prstGeom>
        </p:spPr>
      </p:pic>
      <p:sp>
        <p:nvSpPr>
          <p:cNvPr id="5" name="Content Placeholder 2">
            <a:extLst>
              <a:ext uri="{FF2B5EF4-FFF2-40B4-BE49-F238E27FC236}">
                <a16:creationId xmlns:a16="http://schemas.microsoft.com/office/drawing/2014/main" id="{38101075-FDB4-B9F8-3D44-00BBA291A17A}"/>
              </a:ext>
            </a:extLst>
          </p:cNvPr>
          <p:cNvSpPr txBox="1">
            <a:spLocks/>
          </p:cNvSpPr>
          <p:nvPr/>
        </p:nvSpPr>
        <p:spPr>
          <a:xfrm>
            <a:off x="901147" y="1520825"/>
            <a:ext cx="8500000" cy="4300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Tree>
    <p:extLst>
      <p:ext uri="{BB962C8B-B14F-4D97-AF65-F5344CB8AC3E}">
        <p14:creationId xmlns:p14="http://schemas.microsoft.com/office/powerpoint/2010/main" val="1124882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C6514-65CE-4DC0-BCB0-06FAAE0BCF56}"/>
            </a:ext>
          </a:extLst>
        </p:cNvPr>
        <p:cNvGrpSpPr/>
        <p:nvPr/>
      </p:nvGrpSpPr>
      <p:grpSpPr>
        <a:xfrm>
          <a:off x="0" y="0"/>
          <a:ext cx="0" cy="0"/>
          <a:chOff x="0" y="0"/>
          <a:chExt cx="0" cy="0"/>
        </a:xfrm>
      </p:grpSpPr>
      <p:sp>
        <p:nvSpPr>
          <p:cNvPr id="9014" name="Accent Bar">
            <a:extLst>
              <a:ext uri="{FF2B5EF4-FFF2-40B4-BE49-F238E27FC236}">
                <a16:creationId xmlns:a16="http://schemas.microsoft.com/office/drawing/2014/main" id="{F0FEE448-DD58-9BCC-CAB8-8A65143AF5AB}"/>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043EFCF8-C368-E1E4-B460-5D7FC95D2D67}"/>
              </a:ext>
            </a:extLst>
          </p:cNvPr>
          <p:cNvSpPr>
            <a:spLocks noGrp="1"/>
          </p:cNvSpPr>
          <p:nvPr>
            <p:ph type="title"/>
          </p:nvPr>
        </p:nvSpPr>
        <p:spPr/>
        <p:txBody>
          <a:bodyPr/>
          <a:lstStyle/>
          <a:p>
            <a:pPr>
              <a:lnSpc>
                <a:spcPct val="150000"/>
              </a:lnSpc>
            </a:pPr>
            <a:r>
              <a:rPr lang="en-US">
                <a:solidFill>
                  <a:srgbClr val="065949"/>
                </a:solidFill>
              </a:rPr>
              <a:t>Foundation Overview—Tax Credit Program</a:t>
            </a:r>
          </a:p>
        </p:txBody>
      </p:sp>
      <p:sp>
        <p:nvSpPr>
          <p:cNvPr id="3" name="Content Placeholder 2">
            <a:extLst>
              <a:ext uri="{FF2B5EF4-FFF2-40B4-BE49-F238E27FC236}">
                <a16:creationId xmlns:a16="http://schemas.microsoft.com/office/drawing/2014/main" id="{C4ABDE29-82F4-6C08-CFD2-57400ED136FC}"/>
              </a:ext>
            </a:extLst>
          </p:cNvPr>
          <p:cNvSpPr>
            <a:spLocks noGrp="1"/>
          </p:cNvSpPr>
          <p:nvPr>
            <p:ph idx="1"/>
          </p:nvPr>
        </p:nvSpPr>
        <p:spPr>
          <a:xfrm>
            <a:off x="748747" y="1368425"/>
            <a:ext cx="8500000" cy="4300000"/>
          </a:xfrm>
        </p:spPr>
        <p:txBody>
          <a:bodyPr>
            <a:normAutofit/>
          </a:bodyPr>
          <a:lstStyle/>
          <a:p>
            <a:pPr marL="457200" lvl="1" indent="0">
              <a:buNone/>
            </a:pPr>
            <a:endParaRPr lang="en-US"/>
          </a:p>
          <a:p>
            <a:pPr marL="0" indent="0">
              <a:buNone/>
            </a:pPr>
            <a:endParaRPr lang="en-US"/>
          </a:p>
        </p:txBody>
      </p:sp>
      <p:pic>
        <p:nvPicPr>
          <p:cNvPr id="4" name="Content Placeholder 4">
            <a:extLst>
              <a:ext uri="{FF2B5EF4-FFF2-40B4-BE49-F238E27FC236}">
                <a16:creationId xmlns:a16="http://schemas.microsoft.com/office/drawing/2014/main" id="{7AE9BC2B-5C7A-34C9-21BC-FD896497458E}"/>
              </a:ext>
            </a:extLst>
          </p:cNvPr>
          <p:cNvPicPr>
            <a:picLocks noChangeAspect="1"/>
          </p:cNvPicPr>
          <p:nvPr/>
        </p:nvPicPr>
        <p:blipFill>
          <a:blip r:embed="rId3"/>
          <a:stretch>
            <a:fillRect/>
          </a:stretch>
        </p:blipFill>
        <p:spPr>
          <a:xfrm>
            <a:off x="9881200" y="4878569"/>
            <a:ext cx="1687383" cy="1325563"/>
          </a:xfrm>
          <a:prstGeom prst="rect">
            <a:avLst/>
          </a:prstGeom>
        </p:spPr>
      </p:pic>
      <p:sp>
        <p:nvSpPr>
          <p:cNvPr id="5" name="Content Placeholder 2">
            <a:extLst>
              <a:ext uri="{FF2B5EF4-FFF2-40B4-BE49-F238E27FC236}">
                <a16:creationId xmlns:a16="http://schemas.microsoft.com/office/drawing/2014/main" id="{2F10CC3F-82E2-A49E-EFC8-3FF77FE2B7C1}"/>
              </a:ext>
            </a:extLst>
          </p:cNvPr>
          <p:cNvSpPr txBox="1">
            <a:spLocks/>
          </p:cNvSpPr>
          <p:nvPr/>
        </p:nvSpPr>
        <p:spPr>
          <a:xfrm>
            <a:off x="901147" y="1520825"/>
            <a:ext cx="8500000" cy="43000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400"/>
              <a:t>Virginia Education Improvement Scholarships Tax Credits Program</a:t>
            </a:r>
          </a:p>
          <a:p>
            <a:pPr lvl="1">
              <a:lnSpc>
                <a:spcPct val="150000"/>
              </a:lnSpc>
            </a:pPr>
            <a:r>
              <a:rPr lang="en-US"/>
              <a:t>Donor Receives</a:t>
            </a:r>
          </a:p>
          <a:p>
            <a:pPr lvl="2">
              <a:lnSpc>
                <a:spcPct val="150000"/>
              </a:lnSpc>
            </a:pPr>
            <a:r>
              <a:rPr lang="en-US" sz="2400"/>
              <a:t>65% Credit against VA income tax liability for contributions</a:t>
            </a:r>
          </a:p>
          <a:p>
            <a:pPr lvl="2">
              <a:lnSpc>
                <a:spcPct val="150000"/>
              </a:lnSpc>
            </a:pPr>
            <a:r>
              <a:rPr lang="en-US" sz="2400"/>
              <a:t>35% Federal Income Tax Deduction</a:t>
            </a:r>
          </a:p>
          <a:p>
            <a:pPr lvl="1">
              <a:lnSpc>
                <a:spcPct val="150000"/>
              </a:lnSpc>
            </a:pPr>
            <a:r>
              <a:rPr lang="en-US"/>
              <a:t>Foundation Administers the scholarship program which raises around $450,000 for Aleph Bet and RTA  </a:t>
            </a:r>
          </a:p>
          <a:p>
            <a:pPr lvl="1">
              <a:lnSpc>
                <a:spcPct val="150000"/>
              </a:lnSpc>
            </a:pPr>
            <a:r>
              <a:rPr lang="en-US"/>
              <a:t>Foundation charges a 10% administrative fee</a:t>
            </a:r>
          </a:p>
        </p:txBody>
      </p:sp>
    </p:spTree>
    <p:extLst>
      <p:ext uri="{BB962C8B-B14F-4D97-AF65-F5344CB8AC3E}">
        <p14:creationId xmlns:p14="http://schemas.microsoft.com/office/powerpoint/2010/main" val="3087523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95D4C-5A7B-9DCD-40BC-325E4EFFC137}"/>
            </a:ext>
          </a:extLst>
        </p:cNvPr>
        <p:cNvGrpSpPr/>
        <p:nvPr/>
      </p:nvGrpSpPr>
      <p:grpSpPr>
        <a:xfrm>
          <a:off x="0" y="0"/>
          <a:ext cx="0" cy="0"/>
          <a:chOff x="0" y="0"/>
          <a:chExt cx="0" cy="0"/>
        </a:xfrm>
      </p:grpSpPr>
      <p:sp>
        <p:nvSpPr>
          <p:cNvPr id="9008"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D19047A1-E31A-5E95-0397-CB6A0496E921}"/>
              </a:ext>
            </a:extLst>
          </p:cNvPr>
          <p:cNvSpPr>
            <a:spLocks noGrp="1"/>
          </p:cNvSpPr>
          <p:nvPr>
            <p:ph type="title"/>
          </p:nvPr>
        </p:nvSpPr>
        <p:spPr>
          <a:xfrm>
            <a:off x="838200" y="190500"/>
            <a:ext cx="10426147" cy="800100"/>
          </a:xfrm>
        </p:spPr>
        <p:txBody>
          <a:bodyPr>
            <a:normAutofit fontScale="90000"/>
          </a:bodyPr>
          <a:lstStyle/>
          <a:p>
            <a:pPr>
              <a:lnSpc>
                <a:spcPct val="150000"/>
              </a:lnSpc>
            </a:pPr>
            <a:r>
              <a:rPr lang="en-US">
                <a:solidFill>
                  <a:srgbClr val="065949"/>
                </a:solidFill>
              </a:rPr>
              <a:t>Committees  	</a:t>
            </a:r>
          </a:p>
        </p:txBody>
      </p:sp>
      <p:sp>
        <p:nvSpPr>
          <p:cNvPr id="3" name="Content Placeholder 2">
            <a:extLst>
              <a:ext uri="{FF2B5EF4-FFF2-40B4-BE49-F238E27FC236}">
                <a16:creationId xmlns:a16="http://schemas.microsoft.com/office/drawing/2014/main" id="{5ADD7757-DF00-9256-B1B5-60DC6152AA0F}"/>
              </a:ext>
            </a:extLst>
          </p:cNvPr>
          <p:cNvSpPr>
            <a:spLocks noGrp="1"/>
          </p:cNvSpPr>
          <p:nvPr>
            <p:ph idx="1"/>
          </p:nvPr>
        </p:nvSpPr>
        <p:spPr>
          <a:xfrm>
            <a:off x="748747" y="1368425"/>
            <a:ext cx="10515600" cy="5124450"/>
          </a:xfrm>
        </p:spPr>
        <p:txBody>
          <a:bodyPr>
            <a:normAutofit/>
          </a:bodyPr>
          <a:lstStyle/>
          <a:p>
            <a:pPr marL="114300" indent="-342900">
              <a:lnSpc>
                <a:spcPct val="15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Executive</a:t>
            </a:r>
          </a:p>
          <a:p>
            <a:pPr marL="114300" indent="-342900">
              <a:lnSpc>
                <a:spcPct val="15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Finance</a:t>
            </a:r>
          </a:p>
          <a:p>
            <a:pPr marL="114300" indent="-342900">
              <a:lnSpc>
                <a:spcPct val="15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Investment</a:t>
            </a:r>
          </a:p>
          <a:p>
            <a:pPr marL="114300" indent="-342900">
              <a:lnSpc>
                <a:spcPct val="15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Grants</a:t>
            </a:r>
          </a:p>
          <a:p>
            <a:pPr marL="114300" indent="-342900">
              <a:lnSpc>
                <a:spcPct val="15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Development</a:t>
            </a:r>
          </a:p>
          <a:p>
            <a:pPr marL="114300" indent="-342900">
              <a:lnSpc>
                <a:spcPct val="15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Life and Legacy</a:t>
            </a:r>
          </a:p>
          <a:p>
            <a:pPr marL="114300" indent="-342900">
              <a:lnSpc>
                <a:spcPct val="150000"/>
              </a:lnSpc>
              <a:spcAft>
                <a:spcPts val="800"/>
              </a:spcAft>
            </a:pPr>
            <a:endParaRPr lang="en-US" sz="2400" b="1">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Content Placeholder 4">
            <a:extLst>
              <a:ext uri="{FF2B5EF4-FFF2-40B4-BE49-F238E27FC236}">
                <a16:creationId xmlns:a16="http://schemas.microsoft.com/office/drawing/2014/main" id="{03046105-8A48-9969-4878-FB09122E30F8}"/>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3562555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1159-3FF8-2B07-10E7-132B39305A9A}"/>
            </a:ext>
          </a:extLst>
        </p:cNvPr>
        <p:cNvGrpSpPr/>
        <p:nvPr/>
      </p:nvGrpSpPr>
      <p:grpSpPr>
        <a:xfrm>
          <a:off x="0" y="0"/>
          <a:ext cx="0" cy="0"/>
          <a:chOff x="0" y="0"/>
          <a:chExt cx="0" cy="0"/>
        </a:xfrm>
      </p:grpSpPr>
      <p:sp>
        <p:nvSpPr>
          <p:cNvPr id="9008" name="Accent Bar">
            <a:extLst>
              <a:ext uri="{FF2B5EF4-FFF2-40B4-BE49-F238E27FC236}">
                <a16:creationId xmlns:a16="http://schemas.microsoft.com/office/drawing/2014/main" id="{70B202E4-4E1B-2640-C3C1-AEC8D4B79518}"/>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9560FE9F-E8FD-CEFD-DD5A-F1CE5D0C135A}"/>
              </a:ext>
            </a:extLst>
          </p:cNvPr>
          <p:cNvSpPr>
            <a:spLocks noGrp="1"/>
          </p:cNvSpPr>
          <p:nvPr>
            <p:ph type="title"/>
          </p:nvPr>
        </p:nvSpPr>
        <p:spPr>
          <a:xfrm>
            <a:off x="838200" y="365125"/>
            <a:ext cx="10534650" cy="835025"/>
          </a:xfrm>
        </p:spPr>
        <p:txBody>
          <a:bodyPr>
            <a:normAutofit fontScale="90000"/>
          </a:bodyPr>
          <a:lstStyle/>
          <a:p>
            <a:pPr>
              <a:lnSpc>
                <a:spcPct val="150000"/>
              </a:lnSpc>
            </a:pPr>
            <a:r>
              <a:rPr lang="en-US">
                <a:solidFill>
                  <a:srgbClr val="065949"/>
                </a:solidFill>
              </a:rPr>
              <a:t>Committees—Executive Committee 	 </a:t>
            </a:r>
          </a:p>
        </p:txBody>
      </p:sp>
      <p:sp>
        <p:nvSpPr>
          <p:cNvPr id="3" name="Content Placeholder 2">
            <a:extLst>
              <a:ext uri="{FF2B5EF4-FFF2-40B4-BE49-F238E27FC236}">
                <a16:creationId xmlns:a16="http://schemas.microsoft.com/office/drawing/2014/main" id="{6838A796-769C-E25F-A127-A0F4280D9DCE}"/>
              </a:ext>
            </a:extLst>
          </p:cNvPr>
          <p:cNvSpPr>
            <a:spLocks noGrp="1"/>
          </p:cNvSpPr>
          <p:nvPr>
            <p:ph idx="1"/>
          </p:nvPr>
        </p:nvSpPr>
        <p:spPr>
          <a:xfrm>
            <a:off x="819150" y="1200150"/>
            <a:ext cx="9252503" cy="5095875"/>
          </a:xfrm>
        </p:spPr>
        <p:txBody>
          <a:bodyPr>
            <a:normAutofit/>
          </a:bodyPr>
          <a:lstStyle/>
          <a:p>
            <a:pPr marL="114300" indent="-342900">
              <a:lnSpc>
                <a:spcPct val="17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Rosann Bocciarelli, Chair</a:t>
            </a:r>
          </a:p>
          <a:p>
            <a:pPr marL="114300" indent="-342900">
              <a:lnSpc>
                <a:spcPct val="17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Jeff Levin, Treasurer</a:t>
            </a:r>
          </a:p>
          <a:p>
            <a:pPr marL="114300" indent="-342900">
              <a:lnSpc>
                <a:spcPct val="17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Eric Shoenfeld, Assistant Treasurer and Investment Committee Chair</a:t>
            </a:r>
          </a:p>
          <a:p>
            <a:pPr marL="114300" indent="-342900">
              <a:lnSpc>
                <a:spcPct val="17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Ann Macheras, Secretary</a:t>
            </a:r>
          </a:p>
          <a:p>
            <a:pPr marL="114300" indent="-342900">
              <a:lnSpc>
                <a:spcPct val="17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Ron Felmus, Immediate Past Chair</a:t>
            </a:r>
          </a:p>
          <a:p>
            <a:pPr marL="114300" indent="-342900">
              <a:lnSpc>
                <a:spcPct val="170000"/>
              </a:lnSpc>
              <a:spcAft>
                <a:spcPts val="800"/>
              </a:spcAft>
            </a:pPr>
            <a:r>
              <a:rPr lang="en-US" sz="2400" b="1">
                <a:effectLst/>
                <a:latin typeface="Calibri" panose="020F0502020204030204" pitchFamily="34" charset="0"/>
                <a:ea typeface="Calibri" panose="020F0502020204030204" pitchFamily="34" charset="0"/>
                <a:cs typeface="Arial" panose="020B0604020202020204" pitchFamily="34" charset="0"/>
              </a:rPr>
              <a:t>Dan Brandeis, CEO</a:t>
            </a:r>
          </a:p>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Content Placeholder 4">
            <a:extLst>
              <a:ext uri="{FF2B5EF4-FFF2-40B4-BE49-F238E27FC236}">
                <a16:creationId xmlns:a16="http://schemas.microsoft.com/office/drawing/2014/main" id="{25911C3F-D4F1-7CD0-8B77-0E5772D5EF9B}"/>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1067138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9EFE-5BA2-6753-495E-C578833D8CBE}"/>
            </a:ext>
          </a:extLst>
        </p:cNvPr>
        <p:cNvGrpSpPr/>
        <p:nvPr/>
      </p:nvGrpSpPr>
      <p:grpSpPr>
        <a:xfrm>
          <a:off x="0" y="0"/>
          <a:ext cx="0" cy="0"/>
          <a:chOff x="0" y="0"/>
          <a:chExt cx="0" cy="0"/>
        </a:xfrm>
      </p:grpSpPr>
      <p:sp>
        <p:nvSpPr>
          <p:cNvPr id="9008" name="Accent Bar">
            <a:extLst>
              <a:ext uri="{FF2B5EF4-FFF2-40B4-BE49-F238E27FC236}">
                <a16:creationId xmlns:a16="http://schemas.microsoft.com/office/drawing/2014/main" id="{53C55860-9390-F611-1031-F52D0FE8E4DE}"/>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089BBA90-B9B4-0C6C-0CA8-A8C9F53FE980}"/>
              </a:ext>
            </a:extLst>
          </p:cNvPr>
          <p:cNvSpPr>
            <a:spLocks noGrp="1"/>
          </p:cNvSpPr>
          <p:nvPr>
            <p:ph type="title"/>
          </p:nvPr>
        </p:nvSpPr>
        <p:spPr>
          <a:xfrm>
            <a:off x="838200" y="-220661"/>
            <a:ext cx="10467975" cy="1325562"/>
          </a:xfrm>
        </p:spPr>
        <p:txBody>
          <a:bodyPr>
            <a:normAutofit/>
          </a:bodyPr>
          <a:lstStyle/>
          <a:p>
            <a:pPr>
              <a:lnSpc>
                <a:spcPct val="150000"/>
              </a:lnSpc>
            </a:pPr>
            <a:r>
              <a:rPr lang="en-US">
                <a:solidFill>
                  <a:srgbClr val="065949"/>
                </a:solidFill>
              </a:rPr>
              <a:t>Committees—Executive Committee	</a:t>
            </a:r>
          </a:p>
        </p:txBody>
      </p:sp>
      <p:sp>
        <p:nvSpPr>
          <p:cNvPr id="3" name="Content Placeholder 2">
            <a:extLst>
              <a:ext uri="{FF2B5EF4-FFF2-40B4-BE49-F238E27FC236}">
                <a16:creationId xmlns:a16="http://schemas.microsoft.com/office/drawing/2014/main" id="{7A361850-D316-0EF8-B7DF-7761C62F2B8E}"/>
              </a:ext>
            </a:extLst>
          </p:cNvPr>
          <p:cNvSpPr>
            <a:spLocks noGrp="1"/>
          </p:cNvSpPr>
          <p:nvPr>
            <p:ph idx="1"/>
          </p:nvPr>
        </p:nvSpPr>
        <p:spPr>
          <a:xfrm>
            <a:off x="623417" y="954022"/>
            <a:ext cx="9111133" cy="5542027"/>
          </a:xfrm>
        </p:spPr>
        <p:txBody>
          <a:bodyPr>
            <a:normAutofit fontScale="92500" lnSpcReduction="20000"/>
          </a:bodyPr>
          <a:lstStyle/>
          <a:p>
            <a:pPr marL="0" marR="0">
              <a:lnSpc>
                <a:spcPct val="160000"/>
              </a:lnSpc>
              <a:spcAft>
                <a:spcPts val="800"/>
              </a:spcAft>
              <a:buNone/>
            </a:pPr>
            <a:r>
              <a:rPr lang="en-US" sz="2400" b="1">
                <a:effectLst/>
                <a:latin typeface="Calibri" panose="020F0502020204030204" pitchFamily="34" charset="0"/>
                <a:ea typeface="Calibri" panose="020F0502020204030204" pitchFamily="34" charset="0"/>
                <a:cs typeface="Arial" panose="020B0604020202020204" pitchFamily="34" charset="0"/>
              </a:rPr>
              <a:t>Areas of Focus:</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Board agenda planning and governance coordination</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Support for the Board Chair and CEO</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Oversight of strategic priorities between board meetings</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Coordination among standing committees</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Time-sensitive decisions when delegated by the board or bylaws</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Board leadership development and officer succession</a:t>
            </a:r>
          </a:p>
          <a:p>
            <a:pPr marL="342900" marR="0" lvl="0" indent="-342900">
              <a:lnSpc>
                <a:spcPct val="160000"/>
              </a:lnSpc>
              <a:spcAft>
                <a:spcPts val="800"/>
              </a:spcAft>
              <a:buFont typeface="Symbol" panose="05050102010706020507" pitchFamily="18" charset="2"/>
              <a:buChar char=""/>
            </a:pPr>
            <a:r>
              <a:rPr lang="en-US" sz="2400">
                <a:effectLst/>
                <a:latin typeface="Calibri" panose="020F0502020204030204" pitchFamily="34" charset="0"/>
                <a:ea typeface="Calibri" panose="020F0502020204030204" pitchFamily="34" charset="0"/>
                <a:cs typeface="Arial" panose="020B0604020202020204" pitchFamily="34" charset="0"/>
              </a:rPr>
              <a:t>Evaluation of board effectiveness and meeting quality</a:t>
            </a:r>
          </a:p>
        </p:txBody>
      </p:sp>
      <p:pic>
        <p:nvPicPr>
          <p:cNvPr id="4" name="Content Placeholder 4">
            <a:extLst>
              <a:ext uri="{FF2B5EF4-FFF2-40B4-BE49-F238E27FC236}">
                <a16:creationId xmlns:a16="http://schemas.microsoft.com/office/drawing/2014/main" id="{20424022-47B1-D9E6-82DD-3AA1647C2E2E}"/>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1042768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F6EA7-7B48-FB76-FB72-590B945BB46F}"/>
            </a:ext>
          </a:extLst>
        </p:cNvPr>
        <p:cNvGrpSpPr/>
        <p:nvPr/>
      </p:nvGrpSpPr>
      <p:grpSpPr>
        <a:xfrm>
          <a:off x="0" y="0"/>
          <a:ext cx="0" cy="0"/>
          <a:chOff x="0" y="0"/>
          <a:chExt cx="0" cy="0"/>
        </a:xfrm>
      </p:grpSpPr>
      <p:sp>
        <p:nvSpPr>
          <p:cNvPr id="9007"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006DEA0E-5712-18BC-C8D9-4DF127EBFE05}"/>
              </a:ext>
            </a:extLst>
          </p:cNvPr>
          <p:cNvSpPr>
            <a:spLocks noGrp="1"/>
          </p:cNvSpPr>
          <p:nvPr>
            <p:ph type="title"/>
          </p:nvPr>
        </p:nvSpPr>
        <p:spPr/>
        <p:txBody>
          <a:bodyPr/>
          <a:lstStyle/>
          <a:p>
            <a:pPr>
              <a:lnSpc>
                <a:spcPct val="150000"/>
              </a:lnSpc>
            </a:pPr>
            <a:r>
              <a:rPr lang="en-US">
                <a:solidFill>
                  <a:srgbClr val="065949"/>
                </a:solidFill>
              </a:rPr>
              <a:t>Committees—Finance Committee	</a:t>
            </a:r>
          </a:p>
        </p:txBody>
      </p:sp>
      <p:sp>
        <p:nvSpPr>
          <p:cNvPr id="3" name="Content Placeholder 2">
            <a:extLst>
              <a:ext uri="{FF2B5EF4-FFF2-40B4-BE49-F238E27FC236}">
                <a16:creationId xmlns:a16="http://schemas.microsoft.com/office/drawing/2014/main" id="{5B0965E0-7B02-7652-3C0E-464937C11668}"/>
              </a:ext>
            </a:extLst>
          </p:cNvPr>
          <p:cNvSpPr>
            <a:spLocks noGrp="1"/>
          </p:cNvSpPr>
          <p:nvPr>
            <p:ph idx="1"/>
          </p:nvPr>
        </p:nvSpPr>
        <p:spPr>
          <a:xfrm>
            <a:off x="748747" y="1581911"/>
            <a:ext cx="8660429" cy="4137851"/>
          </a:xfrm>
        </p:spPr>
        <p:txBody>
          <a:bodyPr>
            <a:normAutofit/>
          </a:bodyPr>
          <a:lstStyle/>
          <a:p>
            <a:pPr marL="0" marR="0">
              <a:lnSpc>
                <a:spcPct val="150000"/>
              </a:lnSpc>
              <a:spcAft>
                <a:spcPts val="800"/>
              </a:spcAft>
              <a:buNone/>
            </a:pPr>
            <a:r>
              <a:rPr lang="en-US" sz="2400" b="1">
                <a:effectLst/>
                <a:latin typeface="Calibri" panose="020F0502020204030204" pitchFamily="34" charset="0"/>
                <a:ea typeface="Calibri" panose="020F0502020204030204" pitchFamily="34" charset="0"/>
                <a:cs typeface="Calibri" panose="020F0502020204030204" pitchFamily="34" charset="0"/>
              </a:rPr>
              <a:t>Areas of Focus:</a:t>
            </a:r>
          </a:p>
          <a:p>
            <a:pPr lvl="0">
              <a:lnSpc>
                <a:spcPct val="150000"/>
              </a:lnSpc>
            </a:pPr>
            <a:r>
              <a:rPr lang="en-US" sz="2400">
                <a:latin typeface="Calibri" panose="020F0502020204030204" pitchFamily="34" charset="0"/>
                <a:ea typeface="Calibri" panose="020F0502020204030204" pitchFamily="34" charset="0"/>
                <a:cs typeface="Calibri" panose="020F0502020204030204" pitchFamily="34" charset="0"/>
              </a:rPr>
              <a:t>Budget Oversight</a:t>
            </a:r>
          </a:p>
          <a:p>
            <a:pPr lvl="0">
              <a:lnSpc>
                <a:spcPct val="150000"/>
              </a:lnSpc>
            </a:pPr>
            <a:r>
              <a:rPr lang="en-US" sz="2400">
                <a:latin typeface="Calibri" panose="020F0502020204030204" pitchFamily="34" charset="0"/>
                <a:ea typeface="Calibri" panose="020F0502020204030204" pitchFamily="34" charset="0"/>
                <a:cs typeface="Calibri" panose="020F0502020204030204" pitchFamily="34" charset="0"/>
              </a:rPr>
              <a:t>Financial Reporting</a:t>
            </a:r>
          </a:p>
          <a:p>
            <a:pPr lvl="0">
              <a:lnSpc>
                <a:spcPct val="150000"/>
              </a:lnSpc>
            </a:pPr>
            <a:r>
              <a:rPr lang="en-US" sz="2400">
                <a:latin typeface="Calibri" panose="020F0502020204030204" pitchFamily="34" charset="0"/>
                <a:ea typeface="Calibri" panose="020F0502020204030204" pitchFamily="34" charset="0"/>
                <a:cs typeface="Calibri" panose="020F0502020204030204" pitchFamily="34" charset="0"/>
              </a:rPr>
              <a:t>Audit and Form 990</a:t>
            </a:r>
          </a:p>
          <a:p>
            <a:pPr lvl="0">
              <a:lnSpc>
                <a:spcPct val="150000"/>
              </a:lnSpc>
            </a:pPr>
            <a:r>
              <a:rPr lang="en-US" sz="2400">
                <a:latin typeface="Calibri" panose="020F0502020204030204" pitchFamily="34" charset="0"/>
                <a:ea typeface="Calibri" panose="020F0502020204030204" pitchFamily="34" charset="0"/>
                <a:cs typeface="Calibri" panose="020F0502020204030204" pitchFamily="34" charset="0"/>
              </a:rPr>
              <a:t>Risk Management/Internal Controls</a:t>
            </a:r>
          </a:p>
          <a:p>
            <a:pPr lvl="0">
              <a:lnSpc>
                <a:spcPct val="150000"/>
              </a:lnSpc>
            </a:pPr>
            <a:r>
              <a:rPr lang="en-US" sz="2400">
                <a:latin typeface="Calibri" panose="020F0502020204030204" pitchFamily="34" charset="0"/>
                <a:ea typeface="Calibri" panose="020F0502020204030204" pitchFamily="34" charset="0"/>
                <a:cs typeface="Calibri" panose="020F0502020204030204" pitchFamily="34" charset="0"/>
              </a:rPr>
              <a:t>Coordination with Investment Committee</a:t>
            </a:r>
          </a:p>
        </p:txBody>
      </p:sp>
      <p:pic>
        <p:nvPicPr>
          <p:cNvPr id="4" name="Content Placeholder 4">
            <a:extLst>
              <a:ext uri="{FF2B5EF4-FFF2-40B4-BE49-F238E27FC236}">
                <a16:creationId xmlns:a16="http://schemas.microsoft.com/office/drawing/2014/main" id="{BCF734DC-C0A6-CFB5-60CE-CA696DF76249}"/>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3350246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0F8EC-CA5C-E21D-971D-BEFE1C019D00}"/>
            </a:ext>
          </a:extLst>
        </p:cNvPr>
        <p:cNvGrpSpPr/>
        <p:nvPr/>
      </p:nvGrpSpPr>
      <p:grpSpPr>
        <a:xfrm>
          <a:off x="0" y="0"/>
          <a:ext cx="0" cy="0"/>
          <a:chOff x="0" y="0"/>
          <a:chExt cx="0" cy="0"/>
        </a:xfrm>
      </p:grpSpPr>
      <p:sp>
        <p:nvSpPr>
          <p:cNvPr id="9006"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B3418B0E-B144-A7B2-085F-8284A54BBFB0}"/>
              </a:ext>
            </a:extLst>
          </p:cNvPr>
          <p:cNvSpPr>
            <a:spLocks noGrp="1"/>
          </p:cNvSpPr>
          <p:nvPr>
            <p:ph type="title"/>
          </p:nvPr>
        </p:nvSpPr>
        <p:spPr>
          <a:xfrm>
            <a:off x="838201" y="66675"/>
            <a:ext cx="10439400" cy="1238251"/>
          </a:xfrm>
        </p:spPr>
        <p:txBody>
          <a:bodyPr>
            <a:normAutofit/>
          </a:bodyPr>
          <a:lstStyle/>
          <a:p>
            <a:pPr>
              <a:lnSpc>
                <a:spcPct val="150000"/>
              </a:lnSpc>
            </a:pPr>
            <a:r>
              <a:rPr lang="en-US">
                <a:solidFill>
                  <a:srgbClr val="065949"/>
                </a:solidFill>
              </a:rPr>
              <a:t>Committees—Investment Committee	</a:t>
            </a:r>
          </a:p>
        </p:txBody>
      </p:sp>
      <p:sp>
        <p:nvSpPr>
          <p:cNvPr id="3" name="Content Placeholder 2">
            <a:extLst>
              <a:ext uri="{FF2B5EF4-FFF2-40B4-BE49-F238E27FC236}">
                <a16:creationId xmlns:a16="http://schemas.microsoft.com/office/drawing/2014/main" id="{4BBB705C-A1E7-0616-085E-66E3E1B08141}"/>
              </a:ext>
            </a:extLst>
          </p:cNvPr>
          <p:cNvSpPr>
            <a:spLocks noGrp="1"/>
          </p:cNvSpPr>
          <p:nvPr>
            <p:ph idx="1"/>
          </p:nvPr>
        </p:nvSpPr>
        <p:spPr>
          <a:xfrm>
            <a:off x="838200" y="1465080"/>
            <a:ext cx="10515600" cy="5107169"/>
          </a:xfrm>
        </p:spPr>
        <p:txBody>
          <a:bodyPr>
            <a:normAutofit fontScale="92500" lnSpcReduction="20000"/>
          </a:bodyPr>
          <a:lstStyle/>
          <a:p>
            <a:pPr marL="0" marR="0">
              <a:lnSpc>
                <a:spcPct val="150000"/>
              </a:lnSpc>
              <a:spcAft>
                <a:spcPts val="800"/>
              </a:spcAft>
              <a:buNone/>
            </a:pPr>
            <a:r>
              <a:rPr lang="en-US" sz="2400" b="1">
                <a:effectLst/>
                <a:latin typeface="Calibri" panose="020F0502020204030204" pitchFamily="34" charset="0"/>
                <a:ea typeface="Calibri" panose="020F0502020204030204" pitchFamily="34" charset="0"/>
                <a:cs typeface="Arial" panose="020B0604020202020204" pitchFamily="34" charset="0"/>
              </a:rPr>
              <a:t>Areas of Focus:</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Investment Policy Oversight</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Portfolio Structure and Options</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Investment Advisor Oversight</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Performance Review and Benchmarking</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Spending Policy Fees and Cost Transparency</a:t>
            </a:r>
            <a:br>
              <a:rPr lang="en-US">
                <a:latin typeface="Calibri" panose="020F0502020204030204" pitchFamily="34" charset="0"/>
                <a:ea typeface="Calibri" panose="020F0502020204030204" pitchFamily="34" charset="0"/>
                <a:cs typeface="Calibri" panose="020F0502020204030204" pitchFamily="34" charset="0"/>
              </a:rPr>
            </a:br>
            <a:br>
              <a:rPr lang="en-US">
                <a:latin typeface="Calibri" panose="020F0502020204030204" pitchFamily="34" charset="0"/>
                <a:ea typeface="Calibri" panose="020F0502020204030204" pitchFamily="34" charset="0"/>
                <a:cs typeface="Calibri" panose="020F0502020204030204" pitchFamily="34" charset="0"/>
              </a:rPr>
            </a:br>
            <a:r>
              <a:rPr lang="en-US">
                <a:latin typeface="Calibri" panose="020F0502020204030204" pitchFamily="34" charset="0"/>
                <a:ea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Content Placeholder 4">
            <a:extLst>
              <a:ext uri="{FF2B5EF4-FFF2-40B4-BE49-F238E27FC236}">
                <a16:creationId xmlns:a16="http://schemas.microsoft.com/office/drawing/2014/main" id="{6896E781-482E-D8D6-CFA0-AD52965C5850}"/>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604488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AA1E8-1EE5-4C8F-16D8-40808F4B29B3}"/>
            </a:ext>
          </a:extLst>
        </p:cNvPr>
        <p:cNvGrpSpPr/>
        <p:nvPr/>
      </p:nvGrpSpPr>
      <p:grpSpPr>
        <a:xfrm>
          <a:off x="0" y="0"/>
          <a:ext cx="0" cy="0"/>
          <a:chOff x="0" y="0"/>
          <a:chExt cx="0" cy="0"/>
        </a:xfrm>
      </p:grpSpPr>
      <p:sp>
        <p:nvSpPr>
          <p:cNvPr id="9009"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72359401-EB54-9C52-D9E8-4C6A68BD2928}"/>
              </a:ext>
            </a:extLst>
          </p:cNvPr>
          <p:cNvSpPr>
            <a:spLocks noGrp="1"/>
          </p:cNvSpPr>
          <p:nvPr>
            <p:ph type="title"/>
          </p:nvPr>
        </p:nvSpPr>
        <p:spPr/>
        <p:txBody>
          <a:bodyPr/>
          <a:lstStyle/>
          <a:p>
            <a:pPr>
              <a:lnSpc>
                <a:spcPct val="150000"/>
              </a:lnSpc>
            </a:pPr>
            <a:r>
              <a:rPr lang="en-US">
                <a:solidFill>
                  <a:srgbClr val="065949"/>
                </a:solidFill>
              </a:rPr>
              <a:t>Committees—Grants Committee	</a:t>
            </a:r>
          </a:p>
        </p:txBody>
      </p:sp>
      <p:sp>
        <p:nvSpPr>
          <p:cNvPr id="3" name="Content Placeholder 2">
            <a:extLst>
              <a:ext uri="{FF2B5EF4-FFF2-40B4-BE49-F238E27FC236}">
                <a16:creationId xmlns:a16="http://schemas.microsoft.com/office/drawing/2014/main" id="{499D7641-C71D-1046-8438-1F3EBAE0AE46}"/>
              </a:ext>
            </a:extLst>
          </p:cNvPr>
          <p:cNvSpPr>
            <a:spLocks noGrp="1"/>
          </p:cNvSpPr>
          <p:nvPr>
            <p:ph idx="1"/>
          </p:nvPr>
        </p:nvSpPr>
        <p:spPr>
          <a:xfrm>
            <a:off x="706414" y="1490472"/>
            <a:ext cx="9278834" cy="4840297"/>
          </a:xfrm>
        </p:spPr>
        <p:txBody>
          <a:bodyPr>
            <a:normAutofit fontScale="85000" lnSpcReduction="20000"/>
          </a:bodyPr>
          <a:lstStyle/>
          <a:p>
            <a:pPr marL="0" marR="0">
              <a:lnSpc>
                <a:spcPct val="150000"/>
              </a:lnSpc>
              <a:spcAft>
                <a:spcPts val="800"/>
              </a:spcAft>
              <a:buNone/>
            </a:pPr>
            <a:r>
              <a:rPr lang="en-US" b="1">
                <a:effectLst/>
                <a:latin typeface="Calibri" panose="020F0502020204030204" pitchFamily="34" charset="0"/>
                <a:ea typeface="Calibri" panose="020F0502020204030204" pitchFamily="34" charset="0"/>
                <a:cs typeface="Arial" panose="020B0604020202020204" pitchFamily="34" charset="0"/>
              </a:rPr>
              <a:t>Areas of Focus:</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Meets four times per year – three grant cycles annually</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Reviews grants against Field of Interest Endowment Fund Agreements</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Verifies eligibility and makes recommendations to fund</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Approves DAF grant recommendations over $50K</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RJF grants support our local Jewish community</a:t>
            </a:r>
          </a:p>
          <a:p>
            <a:pPr lvl="0">
              <a:lnSpc>
                <a:spcPct val="150000"/>
              </a:lnSpc>
            </a:pPr>
            <a:r>
              <a:rPr lang="en-US">
                <a:latin typeface="Calibri" panose="020F0502020204030204" pitchFamily="34" charset="0"/>
                <a:ea typeface="Calibri" panose="020F0502020204030204" pitchFamily="34" charset="0"/>
                <a:cs typeface="Calibri" panose="020F0502020204030204" pitchFamily="34" charset="0"/>
              </a:rPr>
              <a:t>Focus on need based camp scholarships, Holocaust Education, older adults, exceptional needs, and innovative new Jewish programming</a:t>
            </a:r>
            <a:endParaRPr lang="en-US" sz="240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Content Placeholder 4">
            <a:extLst>
              <a:ext uri="{FF2B5EF4-FFF2-40B4-BE49-F238E27FC236}">
                <a16:creationId xmlns:a16="http://schemas.microsoft.com/office/drawing/2014/main" id="{FF97D88A-3966-17BD-DE18-D6C387B09B2E}"/>
              </a:ext>
            </a:extLst>
          </p:cNvPr>
          <p:cNvPicPr>
            <a:picLocks noChangeAspect="1"/>
          </p:cNvPicPr>
          <p:nvPr/>
        </p:nvPicPr>
        <p:blipFill>
          <a:blip r:embed="rId3"/>
          <a:stretch>
            <a:fillRect/>
          </a:stretch>
        </p:blipFill>
        <p:spPr>
          <a:xfrm>
            <a:off x="9985248" y="4878569"/>
            <a:ext cx="1583335" cy="1325563"/>
          </a:xfrm>
          <a:prstGeom prst="rect">
            <a:avLst/>
          </a:prstGeom>
        </p:spPr>
      </p:pic>
    </p:spTree>
    <p:extLst>
      <p:ext uri="{BB962C8B-B14F-4D97-AF65-F5344CB8AC3E}">
        <p14:creationId xmlns:p14="http://schemas.microsoft.com/office/powerpoint/2010/main" val="1169223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546B1-8D29-3DF9-EF21-DC2556212245}"/>
            </a:ext>
          </a:extLst>
        </p:cNvPr>
        <p:cNvGrpSpPr/>
        <p:nvPr/>
      </p:nvGrpSpPr>
      <p:grpSpPr>
        <a:xfrm>
          <a:off x="0" y="0"/>
          <a:ext cx="0" cy="0"/>
          <a:chOff x="0" y="0"/>
          <a:chExt cx="0" cy="0"/>
        </a:xfrm>
      </p:grpSpPr>
      <p:sp>
        <p:nvSpPr>
          <p:cNvPr id="9010"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2582AA54-3CF0-AFF5-5830-3655E9419313}"/>
              </a:ext>
            </a:extLst>
          </p:cNvPr>
          <p:cNvSpPr>
            <a:spLocks noGrp="1"/>
          </p:cNvSpPr>
          <p:nvPr>
            <p:ph type="title"/>
          </p:nvPr>
        </p:nvSpPr>
        <p:spPr/>
        <p:txBody>
          <a:bodyPr/>
          <a:lstStyle/>
          <a:p>
            <a:pPr>
              <a:lnSpc>
                <a:spcPct val="150000"/>
              </a:lnSpc>
            </a:pPr>
            <a:r>
              <a:rPr lang="en-US">
                <a:solidFill>
                  <a:srgbClr val="065949"/>
                </a:solidFill>
              </a:rPr>
              <a:t>Committees—Development Committee	</a:t>
            </a:r>
          </a:p>
        </p:txBody>
      </p:sp>
      <p:sp>
        <p:nvSpPr>
          <p:cNvPr id="3" name="Content Placeholder 2">
            <a:extLst>
              <a:ext uri="{FF2B5EF4-FFF2-40B4-BE49-F238E27FC236}">
                <a16:creationId xmlns:a16="http://schemas.microsoft.com/office/drawing/2014/main" id="{BEB3BD1C-9151-0ADE-C027-D5BD34E2AA58}"/>
              </a:ext>
            </a:extLst>
          </p:cNvPr>
          <p:cNvSpPr>
            <a:spLocks noGrp="1"/>
          </p:cNvSpPr>
          <p:nvPr>
            <p:ph idx="1"/>
          </p:nvPr>
        </p:nvSpPr>
        <p:spPr>
          <a:xfrm>
            <a:off x="922483" y="1606169"/>
            <a:ext cx="8958717" cy="4785106"/>
          </a:xfrm>
        </p:spPr>
        <p:txBody>
          <a:bodyPr>
            <a:normAutofit fontScale="85000" lnSpcReduction="20000"/>
          </a:bodyPr>
          <a:lstStyle/>
          <a:p>
            <a:pPr marL="0" marR="0">
              <a:lnSpc>
                <a:spcPct val="170000"/>
              </a:lnSpc>
              <a:spcAft>
                <a:spcPts val="800"/>
              </a:spcAft>
              <a:buNone/>
            </a:pPr>
            <a:r>
              <a:rPr lang="en-US" b="1">
                <a:effectLst/>
                <a:latin typeface="Calibri" panose="020F0502020204030204" pitchFamily="34" charset="0"/>
                <a:ea typeface="Calibri" panose="020F0502020204030204" pitchFamily="34" charset="0"/>
                <a:cs typeface="Arial" panose="020B0604020202020204" pitchFamily="34" charset="0"/>
              </a:rPr>
              <a:t>Areas of Focus:</a:t>
            </a:r>
          </a:p>
          <a:p>
            <a:pPr lvl="0">
              <a:lnSpc>
                <a:spcPct val="170000"/>
              </a:lnSpc>
            </a:pPr>
            <a:r>
              <a:rPr lang="en-US">
                <a:latin typeface="Calibri" panose="020F0502020204030204" pitchFamily="34" charset="0"/>
                <a:ea typeface="Calibri" panose="020F0502020204030204" pitchFamily="34" charset="0"/>
                <a:cs typeface="Calibri" panose="020F0502020204030204" pitchFamily="34" charset="0"/>
              </a:rPr>
              <a:t>Donor and Prospect Engagement</a:t>
            </a:r>
          </a:p>
          <a:p>
            <a:pPr lvl="0">
              <a:lnSpc>
                <a:spcPct val="170000"/>
              </a:lnSpc>
            </a:pPr>
            <a:r>
              <a:rPr lang="en-US">
                <a:latin typeface="Calibri" panose="020F0502020204030204" pitchFamily="34" charset="0"/>
                <a:ea typeface="Calibri" panose="020F0502020204030204" pitchFamily="34" charset="0"/>
                <a:cs typeface="Calibri" panose="020F0502020204030204" pitchFamily="34" charset="0"/>
              </a:rPr>
              <a:t>Board Ambassadorship</a:t>
            </a:r>
          </a:p>
          <a:p>
            <a:pPr lvl="0">
              <a:lnSpc>
                <a:spcPct val="170000"/>
              </a:lnSpc>
            </a:pPr>
            <a:r>
              <a:rPr lang="en-US">
                <a:latin typeface="Calibri" panose="020F0502020204030204" pitchFamily="34" charset="0"/>
                <a:ea typeface="Calibri" panose="020F0502020204030204" pitchFamily="34" charset="0"/>
                <a:cs typeface="Calibri" panose="020F0502020204030204" pitchFamily="34" charset="0"/>
              </a:rPr>
              <a:t>Marketing and Communications</a:t>
            </a:r>
          </a:p>
          <a:p>
            <a:pPr lvl="0">
              <a:lnSpc>
                <a:spcPct val="170000"/>
              </a:lnSpc>
            </a:pPr>
            <a:r>
              <a:rPr lang="en-US">
                <a:latin typeface="Calibri" panose="020F0502020204030204" pitchFamily="34" charset="0"/>
                <a:ea typeface="Calibri" panose="020F0502020204030204" pitchFamily="34" charset="0"/>
                <a:cs typeface="Calibri" panose="020F0502020204030204" pitchFamily="34" charset="0"/>
              </a:rPr>
              <a:t>Professional Advisor Outreach</a:t>
            </a:r>
          </a:p>
          <a:p>
            <a:pPr lvl="0">
              <a:lnSpc>
                <a:spcPct val="170000"/>
              </a:lnSpc>
            </a:pPr>
            <a:r>
              <a:rPr lang="en-US">
                <a:latin typeface="Calibri" panose="020F0502020204030204" pitchFamily="34" charset="0"/>
                <a:ea typeface="Calibri" panose="020F0502020204030204" pitchFamily="34" charset="0"/>
                <a:cs typeface="Calibri" panose="020F0502020204030204" pitchFamily="34" charset="0"/>
              </a:rPr>
              <a:t>Development Metrics and Accountability</a:t>
            </a:r>
            <a:br>
              <a:rPr lang="en-US">
                <a:latin typeface="Calibri" panose="020F0502020204030204" pitchFamily="34" charset="0"/>
                <a:ea typeface="Calibri" panose="020F0502020204030204" pitchFamily="34" charset="0"/>
                <a:cs typeface="Calibri" panose="020F0502020204030204" pitchFamily="34" charset="0"/>
              </a:rPr>
            </a:br>
            <a:r>
              <a:rPr lang="en-US">
                <a:latin typeface="Calibri" panose="020F0502020204030204" pitchFamily="34" charset="0"/>
                <a:ea typeface="Calibri" panose="020F0502020204030204" pitchFamily="34" charset="0"/>
                <a:cs typeface="Calibri" panose="020F0502020204030204" pitchFamily="34" charset="0"/>
              </a:rPr>
              <a:t> </a:t>
            </a:r>
            <a:endParaRPr lang="en-US" sz="240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Content Placeholder 4">
            <a:extLst>
              <a:ext uri="{FF2B5EF4-FFF2-40B4-BE49-F238E27FC236}">
                <a16:creationId xmlns:a16="http://schemas.microsoft.com/office/drawing/2014/main" id="{CAA6A93C-C834-1F51-93D6-15E164F9F67D}"/>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4288629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D5148-1D44-F276-0D29-180B241A3FC9}"/>
            </a:ext>
          </a:extLst>
        </p:cNvPr>
        <p:cNvGrpSpPr/>
        <p:nvPr/>
      </p:nvGrpSpPr>
      <p:grpSpPr>
        <a:xfrm>
          <a:off x="0" y="0"/>
          <a:ext cx="0" cy="0"/>
          <a:chOff x="0" y="0"/>
          <a:chExt cx="0" cy="0"/>
        </a:xfrm>
      </p:grpSpPr>
      <p:sp>
        <p:nvSpPr>
          <p:cNvPr id="9011"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9620B433-4FB6-DF1E-F0D1-D2ABDB7F29EB}"/>
              </a:ext>
            </a:extLst>
          </p:cNvPr>
          <p:cNvSpPr>
            <a:spLocks noGrp="1"/>
          </p:cNvSpPr>
          <p:nvPr>
            <p:ph type="title"/>
          </p:nvPr>
        </p:nvSpPr>
        <p:spPr>
          <a:xfrm>
            <a:off x="838200" y="365125"/>
            <a:ext cx="10515600" cy="1325563"/>
          </a:xfrm>
        </p:spPr>
        <p:txBody>
          <a:bodyPr>
            <a:normAutofit/>
          </a:bodyPr>
          <a:lstStyle/>
          <a:p>
            <a:pPr>
              <a:lnSpc>
                <a:spcPct val="150000"/>
              </a:lnSpc>
            </a:pPr>
            <a:r>
              <a:rPr lang="en-US">
                <a:solidFill>
                  <a:srgbClr val="065949"/>
                </a:solidFill>
              </a:rPr>
              <a:t>Committees—Life &amp; Legacy 	</a:t>
            </a:r>
          </a:p>
        </p:txBody>
      </p:sp>
      <p:sp>
        <p:nvSpPr>
          <p:cNvPr id="3" name="Content Placeholder 2">
            <a:extLst>
              <a:ext uri="{FF2B5EF4-FFF2-40B4-BE49-F238E27FC236}">
                <a16:creationId xmlns:a16="http://schemas.microsoft.com/office/drawing/2014/main" id="{C13113C3-6F8B-E77B-43FC-0295FEDE3D37}"/>
              </a:ext>
            </a:extLst>
          </p:cNvPr>
          <p:cNvSpPr>
            <a:spLocks noGrp="1"/>
          </p:cNvSpPr>
          <p:nvPr>
            <p:ph idx="1"/>
          </p:nvPr>
        </p:nvSpPr>
        <p:spPr>
          <a:xfrm>
            <a:off x="968203" y="1690688"/>
            <a:ext cx="9007901" cy="4351337"/>
          </a:xfrm>
        </p:spPr>
        <p:txBody>
          <a:bodyPr>
            <a:normAutofit fontScale="77500" lnSpcReduction="20000"/>
          </a:bodyPr>
          <a:lstStyle/>
          <a:p>
            <a:pPr marL="0" marR="0">
              <a:lnSpc>
                <a:spcPct val="170000"/>
              </a:lnSpc>
              <a:spcAft>
                <a:spcPts val="800"/>
              </a:spcAft>
              <a:buNone/>
            </a:pPr>
            <a:r>
              <a:rPr lang="en-US" b="1">
                <a:effectLst/>
                <a:latin typeface="Calibri" panose="020F0502020204030204" pitchFamily="34" charset="0"/>
                <a:ea typeface="Calibri" panose="020F0502020204030204" pitchFamily="34" charset="0"/>
                <a:cs typeface="Arial" panose="020B0604020202020204" pitchFamily="34" charset="0"/>
              </a:rPr>
              <a:t>Areas of Focus:</a:t>
            </a:r>
          </a:p>
          <a:p>
            <a:pPr lvl="0">
              <a:lnSpc>
                <a:spcPct val="170000"/>
              </a:lnSpc>
            </a:pPr>
            <a:r>
              <a:rPr lang="en-US" sz="2600">
                <a:latin typeface="Arial" panose="020B0604020202020204" pitchFamily="34" charset="0"/>
                <a:ea typeface="Calibri" panose="020F0502020204030204" pitchFamily="34" charset="0"/>
                <a:cs typeface="Arial" panose="020B0604020202020204" pitchFamily="34" charset="0"/>
              </a:rPr>
              <a:t>Promote a culture of legacy giving</a:t>
            </a:r>
          </a:p>
          <a:p>
            <a:pPr lvl="0">
              <a:lnSpc>
                <a:spcPct val="170000"/>
              </a:lnSpc>
            </a:pPr>
            <a:r>
              <a:rPr lang="en-US" sz="2600">
                <a:latin typeface="Arial" panose="020B0604020202020204" pitchFamily="34" charset="0"/>
                <a:ea typeface="Calibri" panose="020F0502020204030204" pitchFamily="34" charset="0"/>
                <a:cs typeface="Arial" panose="020B0604020202020204" pitchFamily="34" charset="0"/>
              </a:rPr>
              <a:t>Support partner organizations</a:t>
            </a:r>
          </a:p>
          <a:p>
            <a:pPr lvl="0">
              <a:lnSpc>
                <a:spcPct val="170000"/>
              </a:lnSpc>
            </a:pPr>
            <a:r>
              <a:rPr lang="en-US" sz="2600">
                <a:latin typeface="Arial" panose="020B0604020202020204" pitchFamily="34" charset="0"/>
                <a:ea typeface="Calibri" panose="020F0502020204030204" pitchFamily="34" charset="0"/>
                <a:cs typeface="Arial" panose="020B0604020202020204" pitchFamily="34" charset="0"/>
              </a:rPr>
              <a:t>Monitor progress </a:t>
            </a:r>
          </a:p>
          <a:p>
            <a:pPr marL="228600" marR="0" lvl="0" indent="-228600" algn="l" defTabSz="914400" rtl="0" eaLnBrk="1" fontAlgn="auto" latinLnBrk="0" hangingPunct="1">
              <a:lnSpc>
                <a:spcPct val="170000"/>
              </a:lnSpc>
              <a:spcBef>
                <a:spcPts val="1000"/>
              </a:spcBef>
              <a:spcAft>
                <a:spcPts val="0"/>
              </a:spcAft>
              <a:buClrTx/>
              <a:buSzTx/>
              <a:buFont typeface="Arial" panose="020B0604020202020204" pitchFamily="34" charset="0"/>
              <a:buChar char="•"/>
              <a:tabLst/>
              <a:defRPr/>
            </a:pPr>
            <a:r>
              <a:rPr lang="en-US" sz="2600">
                <a:latin typeface="Arial" panose="020B0604020202020204" pitchFamily="34" charset="0"/>
                <a:ea typeface="Calibri" panose="020F0502020204030204" pitchFamily="34" charset="0"/>
                <a:cs typeface="Arial" panose="020B0604020202020204" pitchFamily="34" charset="0"/>
              </a:rPr>
              <a:t>Strengthen donor stewardship </a:t>
            </a:r>
          </a:p>
          <a:p>
            <a:pPr marL="228600" marR="0" lvl="0" indent="-228600" algn="l" defTabSz="914400" rtl="0" eaLnBrk="1" fontAlgn="auto" latinLnBrk="0" hangingPunct="1">
              <a:lnSpc>
                <a:spcPct val="17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Supported by a grant from the Harold Grinspoon Foundation</a:t>
            </a:r>
          </a:p>
          <a:p>
            <a:pPr lvl="0">
              <a:lnSpc>
                <a:spcPct val="170000"/>
              </a:lnSpc>
            </a:pPr>
            <a:r>
              <a:rPr lang="en-US" sz="2600">
                <a:latin typeface="Arial" panose="020B0604020202020204" pitchFamily="34" charset="0"/>
                <a:ea typeface="Calibri" panose="020F0502020204030204" pitchFamily="34" charset="0"/>
                <a:cs typeface="Arial" panose="020B0604020202020204" pitchFamily="34" charset="0"/>
              </a:rPr>
              <a:t>How </a:t>
            </a:r>
            <a:r>
              <a:rPr lang="en-US" sz="2600" b="1" i="1">
                <a:latin typeface="Arial" panose="020B0604020202020204" pitchFamily="34" charset="0"/>
                <a:ea typeface="Calibri" panose="020F0502020204030204" pitchFamily="34" charset="0"/>
                <a:cs typeface="Arial" panose="020B0604020202020204" pitchFamily="34" charset="0"/>
              </a:rPr>
              <a:t>Legacy Plus </a:t>
            </a:r>
            <a:r>
              <a:rPr lang="en-US" sz="2600">
                <a:latin typeface="Arial" panose="020B0604020202020204" pitchFamily="34" charset="0"/>
                <a:ea typeface="Calibri" panose="020F0502020204030204" pitchFamily="34" charset="0"/>
                <a:cs typeface="Arial" panose="020B0604020202020204" pitchFamily="34" charset="0"/>
              </a:rPr>
              <a:t>can be used by participants in Life &amp; Legacy</a:t>
            </a:r>
          </a:p>
        </p:txBody>
      </p:sp>
      <p:pic>
        <p:nvPicPr>
          <p:cNvPr id="4" name="Content Placeholder 4">
            <a:extLst>
              <a:ext uri="{FF2B5EF4-FFF2-40B4-BE49-F238E27FC236}">
                <a16:creationId xmlns:a16="http://schemas.microsoft.com/office/drawing/2014/main" id="{97723313-51D6-E094-79C6-3BECC5BA5024}"/>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905997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1164B-11ED-FA9D-0EFB-DFD3C1E678B3}"/>
            </a:ext>
          </a:extLst>
        </p:cNvPr>
        <p:cNvGrpSpPr/>
        <p:nvPr/>
      </p:nvGrpSpPr>
      <p:grpSpPr>
        <a:xfrm>
          <a:off x="0" y="0"/>
          <a:ext cx="0" cy="0"/>
          <a:chOff x="0" y="0"/>
          <a:chExt cx="0" cy="0"/>
        </a:xfrm>
      </p:grpSpPr>
      <p:sp>
        <p:nvSpPr>
          <p:cNvPr id="9016" name="Accent Bar">
            <a:extLst>
              <a:ext uri="{FF2B5EF4-FFF2-40B4-BE49-F238E27FC236}">
                <a16:creationId xmlns:a16="http://schemas.microsoft.com/office/drawing/2014/main" id="{68A6E800-C5C2-EE86-1C4F-4518D343003B}"/>
              </a:ext>
            </a:extLst>
          </p:cNvP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C5AA3880-7453-7CCD-91AF-13A289D4FBCE}"/>
              </a:ext>
            </a:extLst>
          </p:cNvPr>
          <p:cNvSpPr>
            <a:spLocks noGrp="1"/>
          </p:cNvSpPr>
          <p:nvPr>
            <p:ph type="title"/>
          </p:nvPr>
        </p:nvSpPr>
        <p:spPr/>
        <p:txBody>
          <a:bodyPr/>
          <a:lstStyle/>
          <a:p>
            <a:pPr>
              <a:lnSpc>
                <a:spcPct val="150000"/>
              </a:lnSpc>
            </a:pPr>
            <a:r>
              <a:rPr lang="en-US">
                <a:solidFill>
                  <a:srgbClr val="065949"/>
                </a:solidFill>
              </a:rPr>
              <a:t>Discussion Items/Q&amp;A</a:t>
            </a:r>
          </a:p>
        </p:txBody>
      </p:sp>
      <p:sp>
        <p:nvSpPr>
          <p:cNvPr id="3" name="Content Placeholder 2">
            <a:extLst>
              <a:ext uri="{FF2B5EF4-FFF2-40B4-BE49-F238E27FC236}">
                <a16:creationId xmlns:a16="http://schemas.microsoft.com/office/drawing/2014/main" id="{92FDCDC1-2ADB-2228-C0A8-94EEE3E8CC0B}"/>
              </a:ext>
            </a:extLst>
          </p:cNvPr>
          <p:cNvSpPr>
            <a:spLocks noGrp="1"/>
          </p:cNvSpPr>
          <p:nvPr>
            <p:ph idx="1"/>
          </p:nvPr>
        </p:nvSpPr>
        <p:spPr>
          <a:xfrm>
            <a:off x="748747" y="1690687"/>
            <a:ext cx="8892210" cy="4029075"/>
          </a:xfrm>
        </p:spPr>
        <p:txBody>
          <a:bodyPr>
            <a:normAutofit/>
          </a:bodyPr>
          <a:lstStyle/>
          <a:p>
            <a:pPr marL="342900" marR="0" lvl="0" indent="-342900">
              <a:lnSpc>
                <a:spcPct val="170000"/>
              </a:lnSpc>
              <a:spcAft>
                <a:spcPts val="800"/>
              </a:spcAft>
              <a:buSzPts val="1000"/>
              <a:buFont typeface="Symbol" panose="05050102010706020507" pitchFamily="18" charset="2"/>
              <a:buChar char=""/>
              <a:tabLst>
                <a:tab pos="457200" algn="l"/>
              </a:tabLst>
            </a:pPr>
            <a:r>
              <a:rPr lang="en-US" sz="3800">
                <a:effectLst/>
                <a:latin typeface="Calibri" panose="020F0502020204030204" pitchFamily="34" charset="0"/>
                <a:ea typeface="Calibri" panose="020F0502020204030204" pitchFamily="34" charset="0"/>
                <a:cs typeface="Arial" panose="020B0604020202020204" pitchFamily="34" charset="0"/>
              </a:rPr>
              <a:t>Parking Lot Questions</a:t>
            </a:r>
          </a:p>
          <a:p>
            <a:pPr marL="342900" marR="0" lvl="0" indent="-342900">
              <a:lnSpc>
                <a:spcPct val="170000"/>
              </a:lnSpc>
              <a:spcAft>
                <a:spcPts val="800"/>
              </a:spcAft>
              <a:buSzPts val="1000"/>
              <a:buFont typeface="Symbol" panose="05050102010706020507" pitchFamily="18" charset="2"/>
              <a:buChar char=""/>
              <a:tabLst>
                <a:tab pos="457200" algn="l"/>
              </a:tabLst>
            </a:pPr>
            <a:r>
              <a:rPr lang="en-US" sz="3800">
                <a:effectLst/>
                <a:latin typeface="Calibri" panose="020F0502020204030204" pitchFamily="34" charset="0"/>
                <a:ea typeface="Calibri" panose="020F0502020204030204" pitchFamily="34" charset="0"/>
                <a:cs typeface="Arial" panose="020B0604020202020204" pitchFamily="34" charset="0"/>
              </a:rPr>
              <a:t>Submitted Questions</a:t>
            </a:r>
          </a:p>
          <a:p>
            <a:pPr marL="342900" marR="0" lvl="0" indent="-342900">
              <a:lnSpc>
                <a:spcPct val="170000"/>
              </a:lnSpc>
              <a:spcAft>
                <a:spcPts val="800"/>
              </a:spcAft>
              <a:buSzPts val="1000"/>
              <a:buFont typeface="Symbol" panose="05050102010706020507" pitchFamily="18" charset="2"/>
              <a:buChar char=""/>
              <a:tabLst>
                <a:tab pos="457200" algn="l"/>
              </a:tabLst>
            </a:pPr>
            <a:endParaRPr lang="en-US" sz="38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Content Placeholder 4">
            <a:extLst>
              <a:ext uri="{FF2B5EF4-FFF2-40B4-BE49-F238E27FC236}">
                <a16:creationId xmlns:a16="http://schemas.microsoft.com/office/drawing/2014/main" id="{BE7D1795-0228-E7D3-5DC7-919D6A7B6B78}"/>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1597331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75EE2-2A02-517D-23FB-10810A77597A}"/>
            </a:ext>
          </a:extLst>
        </p:cNvPr>
        <p:cNvGrpSpPr/>
        <p:nvPr/>
      </p:nvGrpSpPr>
      <p:grpSpPr>
        <a:xfrm>
          <a:off x="0" y="0"/>
          <a:ext cx="0" cy="0"/>
          <a:chOff x="0" y="0"/>
          <a:chExt cx="0" cy="0"/>
        </a:xfrm>
      </p:grpSpPr>
      <p:sp>
        <p:nvSpPr>
          <p:cNvPr id="9017" name="Accent Bar"/>
          <p:cNvSpPr/>
          <p:nvPr/>
        </p:nvSpPr>
        <p:spPr>
          <a:xfrm>
            <a:off x="0" y="0"/>
            <a:ext cx="146304" cy="6858000"/>
          </a:xfrm>
          <a:prstGeom prst="rect">
            <a:avLst/>
          </a:prstGeom>
          <a:solidFill>
            <a:srgbClr val="065949"/>
          </a:solidFill>
          <a:ln>
            <a:noFill/>
          </a:ln>
        </p:spPr>
        <p:txBody>
          <a:bodyPr/>
          <a:lstStyle/>
          <a:p>
            <a:endParaRPr/>
          </a:p>
        </p:txBody>
      </p:sp>
      <p:sp>
        <p:nvSpPr>
          <p:cNvPr id="3" name="Content Placeholder 2">
            <a:extLst>
              <a:ext uri="{FF2B5EF4-FFF2-40B4-BE49-F238E27FC236}">
                <a16:creationId xmlns:a16="http://schemas.microsoft.com/office/drawing/2014/main" id="{02416833-0097-AC1E-C9BA-C656046A171C}"/>
              </a:ext>
            </a:extLst>
          </p:cNvPr>
          <p:cNvSpPr>
            <a:spLocks noGrp="1"/>
          </p:cNvSpPr>
          <p:nvPr>
            <p:ph idx="1"/>
          </p:nvPr>
        </p:nvSpPr>
        <p:spPr>
          <a:xfrm>
            <a:off x="748747" y="1368425"/>
            <a:ext cx="8892210" cy="4351338"/>
          </a:xfrm>
        </p:spPr>
        <p:txBody>
          <a:bodyPr>
            <a:normAutofit/>
          </a:bodyPr>
          <a:lstStyle/>
          <a:p>
            <a:pPr marL="0" marR="0" lvl="0" indent="0" algn="ctr">
              <a:lnSpc>
                <a:spcPct val="150000"/>
              </a:lnSpc>
              <a:spcAft>
                <a:spcPts val="800"/>
              </a:spcAft>
              <a:buSzPts val="1000"/>
              <a:buNone/>
              <a:tabLst>
                <a:tab pos="457200" algn="l"/>
              </a:tabLst>
            </a:pPr>
            <a:r>
              <a:rPr lang="en-US" sz="6000">
                <a:solidFill>
                  <a:srgbClr val="065949"/>
                </a:solidFill>
                <a:effectLst/>
                <a:latin typeface="Calibri" panose="020F0502020204030204" pitchFamily="34" charset="0"/>
                <a:ea typeface="Calibri" panose="020F0502020204030204" pitchFamily="34" charset="0"/>
                <a:cs typeface="Arial" panose="020B0604020202020204" pitchFamily="34" charset="0"/>
              </a:rPr>
              <a:t>Thank </a:t>
            </a:r>
            <a:r>
              <a:rPr lang="en-US" sz="6000">
                <a:solidFill>
                  <a:srgbClr val="065949"/>
                </a:solidFill>
                <a:latin typeface="Calibri" panose="020F0502020204030204" pitchFamily="34" charset="0"/>
                <a:ea typeface="Calibri" panose="020F0502020204030204" pitchFamily="34" charset="0"/>
                <a:cs typeface="Arial" panose="020B0604020202020204" pitchFamily="34" charset="0"/>
              </a:rPr>
              <a:t>Y</a:t>
            </a:r>
            <a:r>
              <a:rPr lang="en-US" sz="6000">
                <a:solidFill>
                  <a:srgbClr val="065949"/>
                </a:solidFill>
                <a:effectLst/>
                <a:latin typeface="Calibri" panose="020F0502020204030204" pitchFamily="34" charset="0"/>
                <a:ea typeface="Calibri" panose="020F0502020204030204" pitchFamily="34" charset="0"/>
                <a:cs typeface="Arial" panose="020B0604020202020204" pitchFamily="34" charset="0"/>
              </a:rPr>
              <a:t>ou</a:t>
            </a:r>
            <a:endParaRPr lang="en-US" sz="6000">
              <a:effectLst/>
              <a:latin typeface="Calibri" panose="020F0502020204030204" pitchFamily="34" charset="0"/>
              <a:ea typeface="Calibri" panose="020F0502020204030204" pitchFamily="34" charset="0"/>
              <a:cs typeface="Arial" panose="020B0604020202020204" pitchFamily="34" charset="0"/>
            </a:endParaRPr>
          </a:p>
          <a:p>
            <a:pPr marL="0" marR="0" lvl="0" indent="0" algn="ctr">
              <a:lnSpc>
                <a:spcPct val="150000"/>
              </a:lnSpc>
              <a:spcAft>
                <a:spcPts val="800"/>
              </a:spcAft>
              <a:buSzPts val="1000"/>
              <a:buNone/>
              <a:tabLst>
                <a:tab pos="457200" algn="l"/>
              </a:tabLst>
            </a:pPr>
            <a:r>
              <a:rPr lang="en-US" sz="6000">
                <a:solidFill>
                  <a:srgbClr val="065949"/>
                </a:solidFill>
                <a:latin typeface="Calibri" panose="020F0502020204030204" pitchFamily="34" charset="0"/>
                <a:ea typeface="Calibri" panose="020F0502020204030204" pitchFamily="34" charset="0"/>
                <a:cs typeface="Arial" panose="020B0604020202020204" pitchFamily="34" charset="0"/>
              </a:rPr>
              <a:t>Dinner</a:t>
            </a:r>
            <a:endParaRPr lang="en-US" sz="60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Content Placeholder 4">
            <a:extLst>
              <a:ext uri="{FF2B5EF4-FFF2-40B4-BE49-F238E27FC236}">
                <a16:creationId xmlns:a16="http://schemas.microsoft.com/office/drawing/2014/main" id="{A68C797F-78E3-F127-4B55-CF8A3E2057D9}"/>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69657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CE8C5-0E79-3A95-2CD9-0ED58A317441}"/>
            </a:ext>
          </a:extLst>
        </p:cNvPr>
        <p:cNvGrpSpPr/>
        <p:nvPr/>
      </p:nvGrpSpPr>
      <p:grpSpPr>
        <a:xfrm>
          <a:off x="0" y="0"/>
          <a:ext cx="0" cy="0"/>
          <a:chOff x="0" y="0"/>
          <a:chExt cx="0" cy="0"/>
        </a:xfrm>
      </p:grpSpPr>
      <p:sp>
        <p:nvSpPr>
          <p:cNvPr id="9016" name="Accent Bar"/>
          <p:cNvSpPr/>
          <p:nvPr/>
        </p:nvSpPr>
        <p:spPr>
          <a:xfrm>
            <a:off x="0" y="0"/>
            <a:ext cx="146304" cy="6858000"/>
          </a:xfrm>
          <a:prstGeom prst="rect">
            <a:avLst/>
          </a:prstGeom>
          <a:solidFill>
            <a:srgbClr val="065949"/>
          </a:solidFill>
          <a:ln>
            <a:noFill/>
          </a:ln>
        </p:spPr>
        <p:txBody>
          <a:bodyPr/>
          <a:lstStyle/>
          <a:p>
            <a:endParaRPr/>
          </a:p>
        </p:txBody>
      </p:sp>
      <p:sp>
        <p:nvSpPr>
          <p:cNvPr id="2" name="Title 1">
            <a:extLst>
              <a:ext uri="{FF2B5EF4-FFF2-40B4-BE49-F238E27FC236}">
                <a16:creationId xmlns:a16="http://schemas.microsoft.com/office/drawing/2014/main" id="{AF86B7A9-89C5-06B4-BF75-13B0A80B691F}"/>
              </a:ext>
            </a:extLst>
          </p:cNvPr>
          <p:cNvSpPr>
            <a:spLocks noGrp="1"/>
          </p:cNvSpPr>
          <p:nvPr>
            <p:ph type="title"/>
          </p:nvPr>
        </p:nvSpPr>
        <p:spPr>
          <a:xfrm>
            <a:off x="838201" y="0"/>
            <a:ext cx="10210800" cy="923926"/>
          </a:xfrm>
        </p:spPr>
        <p:txBody>
          <a:bodyPr>
            <a:normAutofit fontScale="90000"/>
          </a:bodyPr>
          <a:lstStyle/>
          <a:p>
            <a:pPr>
              <a:lnSpc>
                <a:spcPct val="150000"/>
              </a:lnSpc>
            </a:pPr>
            <a:r>
              <a:rPr lang="en-US">
                <a:solidFill>
                  <a:srgbClr val="065949"/>
                </a:solidFill>
              </a:rPr>
              <a:t>Discussion Items</a:t>
            </a:r>
          </a:p>
        </p:txBody>
      </p:sp>
      <p:sp>
        <p:nvSpPr>
          <p:cNvPr id="3" name="Content Placeholder 2">
            <a:extLst>
              <a:ext uri="{FF2B5EF4-FFF2-40B4-BE49-F238E27FC236}">
                <a16:creationId xmlns:a16="http://schemas.microsoft.com/office/drawing/2014/main" id="{1F7A112A-7C9E-7903-9831-C7B17685D2EC}"/>
              </a:ext>
            </a:extLst>
          </p:cNvPr>
          <p:cNvSpPr>
            <a:spLocks noGrp="1"/>
          </p:cNvSpPr>
          <p:nvPr>
            <p:ph idx="1"/>
          </p:nvPr>
        </p:nvSpPr>
        <p:spPr>
          <a:xfrm>
            <a:off x="758271" y="1081087"/>
            <a:ext cx="8966753" cy="5123045"/>
          </a:xfrm>
        </p:spPr>
        <p:txBody>
          <a:bodyPr>
            <a:normAutofit/>
          </a:bodyPr>
          <a:lstStyle/>
          <a:p>
            <a:pPr lvl="0">
              <a:spcBef>
                <a:spcPts val="1200"/>
              </a:spcBef>
              <a:spcAft>
                <a:spcPts val="1200"/>
              </a:spcAft>
            </a:pPr>
            <a:r>
              <a:rPr lang="en-US" sz="2400">
                <a:latin typeface="Arial" panose="020B0604020202020204" pitchFamily="34" charset="0"/>
                <a:cs typeface="Arial" panose="020B0604020202020204" pitchFamily="34" charset="0"/>
              </a:rPr>
              <a:t>What does it mean for RJF to be a steward of donor intent?</a:t>
            </a:r>
          </a:p>
          <a:p>
            <a:pPr lvl="0">
              <a:spcBef>
                <a:spcPts val="1200"/>
              </a:spcBef>
              <a:spcAft>
                <a:spcPts val="1200"/>
              </a:spcAft>
            </a:pPr>
            <a:r>
              <a:rPr lang="en-US" sz="2400">
                <a:latin typeface="Arial" panose="020B0604020202020204" pitchFamily="34" charset="0"/>
                <a:cs typeface="Arial" panose="020B0604020202020204" pitchFamily="34" charset="0"/>
              </a:rPr>
              <a:t>How should a board member respond if a friend asks for confidential donor or grant information?</a:t>
            </a:r>
          </a:p>
          <a:p>
            <a:pPr lvl="0">
              <a:spcBef>
                <a:spcPts val="1200"/>
              </a:spcBef>
              <a:spcAft>
                <a:spcPts val="1200"/>
              </a:spcAft>
            </a:pPr>
            <a:r>
              <a:rPr lang="en-US" sz="2400">
                <a:latin typeface="Arial" panose="020B0604020202020204" pitchFamily="34" charset="0"/>
                <a:cs typeface="Arial" panose="020B0604020202020204" pitchFamily="34" charset="0"/>
              </a:rPr>
              <a:t>What questions should board members ask when reviewing financial and investment reports?</a:t>
            </a:r>
          </a:p>
          <a:p>
            <a:pPr lvl="0">
              <a:spcBef>
                <a:spcPts val="1200"/>
              </a:spcBef>
              <a:spcAft>
                <a:spcPts val="1200"/>
              </a:spcAft>
            </a:pPr>
            <a:r>
              <a:rPr lang="en-US" sz="2400">
                <a:latin typeface="Arial" panose="020B0604020202020204" pitchFamily="34" charset="0"/>
                <a:cs typeface="Arial" panose="020B0604020202020204" pitchFamily="34" charset="0"/>
              </a:rPr>
              <a:t>How can board members serve as ambassadors without becoming fundraisers in a way that feels uncomfortable?</a:t>
            </a:r>
          </a:p>
          <a:p>
            <a:pPr lvl="0">
              <a:spcBef>
                <a:spcPts val="1200"/>
              </a:spcBef>
              <a:spcAft>
                <a:spcPts val="1200"/>
              </a:spcAft>
            </a:pPr>
            <a:r>
              <a:rPr lang="en-US" sz="2400">
                <a:latin typeface="Arial" panose="020B0604020202020204" pitchFamily="34" charset="0"/>
                <a:cs typeface="Arial" panose="020B0604020202020204" pitchFamily="34" charset="0"/>
              </a:rPr>
              <a:t>What makes a board discussion productive, respectful, and mission-centered?</a:t>
            </a:r>
          </a:p>
          <a:p>
            <a:pPr marL="342900" marR="0" lvl="0" indent="-342900">
              <a:lnSpc>
                <a:spcPct val="170000"/>
              </a:lnSpc>
              <a:spcAft>
                <a:spcPts val="800"/>
              </a:spcAft>
              <a:buSzPts val="1000"/>
              <a:buFont typeface="Symbol" panose="05050102010706020507" pitchFamily="18" charset="2"/>
              <a:buChar char=""/>
              <a:tabLst>
                <a:tab pos="457200" algn="l"/>
              </a:tabLst>
            </a:pPr>
            <a:endParaRPr lang="en-US" sz="38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Content Placeholder 4">
            <a:extLst>
              <a:ext uri="{FF2B5EF4-FFF2-40B4-BE49-F238E27FC236}">
                <a16:creationId xmlns:a16="http://schemas.microsoft.com/office/drawing/2014/main" id="{114B2D36-6050-017D-98BD-D67A807EFA50}"/>
              </a:ext>
            </a:extLst>
          </p:cNvPr>
          <p:cNvPicPr>
            <a:picLocks noChangeAspect="1"/>
          </p:cNvPicPr>
          <p:nvPr/>
        </p:nvPicPr>
        <p:blipFill>
          <a:blip r:embed="rId3"/>
          <a:stretch>
            <a:fillRect/>
          </a:stretch>
        </p:blipFill>
        <p:spPr>
          <a:xfrm>
            <a:off x="9881200" y="4878569"/>
            <a:ext cx="1687383" cy="1325563"/>
          </a:xfrm>
          <a:prstGeom prst="rect">
            <a:avLst/>
          </a:prstGeom>
        </p:spPr>
      </p:pic>
    </p:spTree>
    <p:extLst>
      <p:ext uri="{BB962C8B-B14F-4D97-AF65-F5344CB8AC3E}">
        <p14:creationId xmlns:p14="http://schemas.microsoft.com/office/powerpoint/2010/main" val="2680101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164881-bd7e-4fd2-9577-4cd8157ddbe2" xsi:nil="true"/>
    <lcf76f155ced4ddcb4097134ff3c332f xmlns="9cee0dfa-b8ee-4abb-bf0e-ffa4b355a0d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A6ACDEED81C741931C0190CC3B9BBE" ma:contentTypeVersion="13" ma:contentTypeDescription="Create a new document." ma:contentTypeScope="" ma:versionID="32839c709ee697ee841fe636d41992b7">
  <xsd:schema xmlns:xsd="http://www.w3.org/2001/XMLSchema" xmlns:xs="http://www.w3.org/2001/XMLSchema" xmlns:p="http://schemas.microsoft.com/office/2006/metadata/properties" xmlns:ns2="9cee0dfa-b8ee-4abb-bf0e-ffa4b355a0df" xmlns:ns3="01164881-bd7e-4fd2-9577-4cd8157ddbe2" targetNamespace="http://schemas.microsoft.com/office/2006/metadata/properties" ma:root="true" ma:fieldsID="7a4f839261fc83ac4a7fc33f35703177" ns2:_="" ns3:_="">
    <xsd:import namespace="9cee0dfa-b8ee-4abb-bf0e-ffa4b355a0df"/>
    <xsd:import namespace="01164881-bd7e-4fd2-9577-4cd8157ddb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ee0dfa-b8ee-4abb-bf0e-ffa4b355a0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3c7a4-b6e9-44e3-968f-5d588964f07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164881-bd7e-4fd2-9577-4cd8157ddbe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27890b7-381b-49d5-b5de-97ad24ae3668}" ma:internalName="TaxCatchAll" ma:showField="CatchAllData" ma:web="01164881-bd7e-4fd2-9577-4cd8157ddb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C202F7-DF3F-47CD-9AC3-2FBC2B97FCE4}">
  <ds:schemaRefs>
    <ds:schemaRef ds:uri="01164881-bd7e-4fd2-9577-4cd8157ddbe2"/>
    <ds:schemaRef ds:uri="9cee0dfa-b8ee-4abb-bf0e-ffa4b355a0d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0379277-4729-42BC-9EF0-B74FB222EE42}">
  <ds:schemaRefs>
    <ds:schemaRef ds:uri="01164881-bd7e-4fd2-9577-4cd8157ddbe2"/>
    <ds:schemaRef ds:uri="9cee0dfa-b8ee-4abb-bf0e-ffa4b355a0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5EBCC63-952B-4B6C-82C1-FB85D15C9C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29</Slides>
  <Notes>29</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Board Orientation and Training </vt:lpstr>
      <vt:lpstr>Welcome and Introductions</vt:lpstr>
      <vt:lpstr>Agenda </vt:lpstr>
      <vt:lpstr>RJF History </vt:lpstr>
      <vt:lpstr>RJF Mission and Vision </vt:lpstr>
      <vt:lpstr>The Board’s Role</vt:lpstr>
      <vt:lpstr>The Board’s Duties</vt:lpstr>
      <vt:lpstr>Board Member Expectations</vt:lpstr>
      <vt:lpstr>Staff Roles</vt:lpstr>
      <vt:lpstr>Foundation Overview—Types of Funds</vt:lpstr>
      <vt:lpstr>Foundation Overview—Types of Funds</vt:lpstr>
      <vt:lpstr>Foundation Overview—Types of Funds</vt:lpstr>
      <vt:lpstr>Foundation Overview—Agency Funds</vt:lpstr>
      <vt:lpstr>Foundation Overview—Types of Funds</vt:lpstr>
      <vt:lpstr>Foundation Overview—Types of Funds</vt:lpstr>
      <vt:lpstr>Foundation Overview—Planned Giving</vt:lpstr>
      <vt:lpstr>Foundation Overview—Legacy Plus</vt:lpstr>
      <vt:lpstr>Foundation Overview—Tax Credit Program</vt:lpstr>
      <vt:lpstr>Committees   </vt:lpstr>
      <vt:lpstr>Committees—Executive Committee   </vt:lpstr>
      <vt:lpstr>Committees—Executive Committee </vt:lpstr>
      <vt:lpstr>Committees—Finance Committee </vt:lpstr>
      <vt:lpstr>Committees—Investment Committee </vt:lpstr>
      <vt:lpstr>Committees—Grants Committee </vt:lpstr>
      <vt:lpstr>Committees—Development Committee </vt:lpstr>
      <vt:lpstr>Committees—Life &amp; Legacy  </vt:lpstr>
      <vt:lpstr>Discussion Items/Q&amp;A</vt:lpstr>
      <vt:lpstr>PowerPoint Presentation</vt:lpstr>
      <vt:lpstr>Discussion Items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Brandeis</dc:creator>
  <cp:revision>1</cp:revision>
  <cp:lastPrinted>2026-08-27T17:39:16Z</cp:lastPrinted>
  <dcterms:created xsi:type="dcterms:W3CDTF">2026-08-18T12:49:00Z</dcterms:created>
  <dcterms:modified xsi:type="dcterms:W3CDTF">2026-10-01T15:00:45Z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0x01010023A6ACDEED81C741931C0190CC3B9BBE</vt:lpwstr>
  </property>
  <property fmtid="{D5CDD505-2E9C-101B-9397-08002B2CF9AE}" pid="3" name="MediaServiceImageTags">
    <vt:lpwstr/>
  </property>
</Properties>
</file>